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1226"/>
    <a:srgbClr val="FFF193"/>
    <a:srgbClr val="CED318"/>
    <a:srgbClr val="1E3841"/>
    <a:srgbClr val="6378AC"/>
    <a:srgbClr val="CC2E40"/>
    <a:srgbClr val="E7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289CAE-2043-3E5D-5AD2-72C6A3769F59}" v="7" dt="2024-08-14T20:24:38.593"/>
    <p1510:client id="{6AB74501-34CA-75E7-C43D-3ED84DF9253D}" v="55" dt="2024-08-14T20:45:50.433"/>
    <p1510:client id="{6DD0C6C1-E207-A2C8-4468-AEA0389183DB}" v="22" dt="2024-08-14T20:49:45.891"/>
    <p1510:client id="{839091CF-8B79-D512-3A6D-5EEDDD4166E9}" v="1" dt="2024-08-14T19:20:44.531"/>
    <p1510:client id="{CEC3FA0D-B74D-A431-9C7E-32B176EBE3F6}" v="778" dt="2024-08-14T19:53:51.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7"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a:prstGeom prst="rect">
            <a:avLst/>
          </a:prstGeom>
        </p:spPr>
        <p:txBody>
          <a:bodyPr anchor="b"/>
          <a:lstStyle>
            <a:lvl1pPr algn="ctr">
              <a:defRPr sz="28800"/>
            </a:lvl1pPr>
          </a:lstStyle>
          <a:p>
            <a:r>
              <a:rPr lang="en-US"/>
              <a:t>Click to edit Master title style</a:t>
            </a:r>
          </a:p>
        </p:txBody>
      </p:sp>
      <p:sp>
        <p:nvSpPr>
          <p:cNvPr id="3" name="Subtitle 2"/>
          <p:cNvSpPr>
            <a:spLocks noGrp="1"/>
          </p:cNvSpPr>
          <p:nvPr>
            <p:ph type="subTitle" idx="1"/>
          </p:nvPr>
        </p:nvSpPr>
        <p:spPr>
          <a:xfrm>
            <a:off x="5486400" y="17289782"/>
            <a:ext cx="32918400" cy="7947658"/>
          </a:xfrm>
          <a:prstGeom prst="rect">
            <a:avLst/>
          </a:prstGeo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3972213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17520" y="8763000"/>
            <a:ext cx="37856160" cy="208864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962102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22" y="1752600"/>
            <a:ext cx="27843480" cy="278968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2135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17520" y="8763000"/>
            <a:ext cx="378561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95991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a:prstGeom prst="rect">
            <a:avLst/>
          </a:prstGeom>
        </p:spPr>
        <p:txBody>
          <a:bodyPr anchor="b"/>
          <a:lstStyle>
            <a:lvl1pPr>
              <a:defRPr sz="28800"/>
            </a:lvl1pPr>
          </a:lstStyle>
          <a:p>
            <a:r>
              <a:rPr lang="en-US"/>
              <a:t>Click to edit Master title style</a:t>
            </a:r>
          </a:p>
        </p:txBody>
      </p:sp>
      <p:sp>
        <p:nvSpPr>
          <p:cNvPr id="3" name="Text Placeholder 2"/>
          <p:cNvSpPr>
            <a:spLocks noGrp="1"/>
          </p:cNvSpPr>
          <p:nvPr>
            <p:ph type="body" idx="1"/>
          </p:nvPr>
        </p:nvSpPr>
        <p:spPr>
          <a:xfrm>
            <a:off x="2994662" y="22029429"/>
            <a:ext cx="37856160" cy="7200898"/>
          </a:xfrm>
          <a:prstGeom prst="rect">
            <a:avLst/>
          </a:prstGeo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5" name="Footer Placeholder 4"/>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6" name="Slide Number Placeholder 5"/>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3952818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23967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3023242" y="8069582"/>
            <a:ext cx="18568032" cy="3954778"/>
          </a:xfrm>
          <a:prstGeom prst="rect">
            <a:avLst/>
          </a:prstGeo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22" y="8069582"/>
            <a:ext cx="18659477" cy="3954778"/>
          </a:xfrm>
          <a:prstGeom prst="rect">
            <a:avLst/>
          </a:prstGeo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8" name="Footer Placeholder 7"/>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9" name="Slide Number Placeholder 8"/>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305209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17520" y="1752607"/>
            <a:ext cx="37856160" cy="636270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4" name="Footer Placeholder 3"/>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5" name="Slide Number Placeholder 4"/>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4051333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3" name="Footer Placeholder 2"/>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4" name="Slide Number Placeholder 3"/>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045907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a:prstGeom prst="rect">
            <a:avLst/>
          </a:prstGeom>
        </p:spPr>
        <p:txBody>
          <a:bodyPr anchor="b"/>
          <a:lstStyle>
            <a:lvl1pPr>
              <a:defRPr sz="15360"/>
            </a:lvl1pPr>
          </a:lstStyle>
          <a:p>
            <a:r>
              <a:rPr lang="en-US"/>
              <a:t>Click to edit Master title style</a:t>
            </a:r>
          </a:p>
        </p:txBody>
      </p:sp>
      <p:sp>
        <p:nvSpPr>
          <p:cNvPr id="3" name="Content Placeholder 2"/>
          <p:cNvSpPr>
            <a:spLocks noGrp="1"/>
          </p:cNvSpPr>
          <p:nvPr>
            <p:ph idx="1"/>
          </p:nvPr>
        </p:nvSpPr>
        <p:spPr>
          <a:xfrm>
            <a:off x="18659477" y="4739647"/>
            <a:ext cx="22219920" cy="23393400"/>
          </a:xfrm>
          <a:prstGeom prst="rect">
            <a:avLst/>
          </a:prstGeo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37" y="9875520"/>
            <a:ext cx="14156054" cy="18295622"/>
          </a:xfrm>
          <a:prstGeom prst="rect">
            <a:avLst/>
          </a:prstGeo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881813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a:prstGeom prst="rect">
            <a:avLst/>
          </a:prstGeom>
        </p:spPr>
        <p:txBody>
          <a:bodyPr anchor="b"/>
          <a:lstStyle>
            <a:lvl1pPr>
              <a:defRPr sz="15360"/>
            </a:lvl1pPr>
          </a:lstStyle>
          <a:p>
            <a:r>
              <a:rPr lang="en-US"/>
              <a:t>Click to edit Master title style</a:t>
            </a:r>
          </a:p>
        </p:txBody>
      </p:sp>
      <p:sp>
        <p:nvSpPr>
          <p:cNvPr id="3" name="Picture Placeholder 2"/>
          <p:cNvSpPr>
            <a:spLocks noGrp="1" noChangeAspect="1"/>
          </p:cNvSpPr>
          <p:nvPr>
            <p:ph type="pic" idx="1"/>
          </p:nvPr>
        </p:nvSpPr>
        <p:spPr>
          <a:xfrm>
            <a:off x="18659477" y="4739647"/>
            <a:ext cx="22219920" cy="23393400"/>
          </a:xfrm>
          <a:prstGeom prst="rect">
            <a:avLst/>
          </a:prstGeo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p>
        </p:txBody>
      </p:sp>
      <p:sp>
        <p:nvSpPr>
          <p:cNvPr id="4" name="Text Placeholder 3"/>
          <p:cNvSpPr>
            <a:spLocks noGrp="1"/>
          </p:cNvSpPr>
          <p:nvPr>
            <p:ph type="body" sz="half" idx="2"/>
          </p:nvPr>
        </p:nvSpPr>
        <p:spPr>
          <a:xfrm>
            <a:off x="3023237" y="9875520"/>
            <a:ext cx="14156054" cy="18295622"/>
          </a:xfrm>
          <a:prstGeom prst="rect">
            <a:avLst/>
          </a:prstGeo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a:xfrm>
            <a:off x="3017520" y="30510487"/>
            <a:ext cx="9875520" cy="1752600"/>
          </a:xfrm>
          <a:prstGeom prst="rect">
            <a:avLst/>
          </a:prstGeom>
        </p:spPr>
        <p:txBody>
          <a:bodyPr/>
          <a:lstStyle/>
          <a:p>
            <a:fld id="{ACC69483-2065-824C-9173-E1AF42207651}" type="datetimeFigureOut">
              <a:rPr lang="en-US" smtClean="0"/>
              <a:t>8/14/2024</a:t>
            </a:fld>
            <a:endParaRPr lang="en-US"/>
          </a:p>
        </p:txBody>
      </p:sp>
      <p:sp>
        <p:nvSpPr>
          <p:cNvPr id="6" name="Footer Placeholder 5"/>
          <p:cNvSpPr>
            <a:spLocks noGrp="1"/>
          </p:cNvSpPr>
          <p:nvPr>
            <p:ph type="ftr" sz="quarter" idx="11"/>
          </p:nvPr>
        </p:nvSpPr>
        <p:spPr>
          <a:xfrm>
            <a:off x="14538960" y="30510487"/>
            <a:ext cx="14813280" cy="1752600"/>
          </a:xfrm>
          <a:prstGeom prst="rect">
            <a:avLst/>
          </a:prstGeom>
        </p:spPr>
        <p:txBody>
          <a:bodyPr/>
          <a:lstStyle/>
          <a:p>
            <a:endParaRPr lang="en-US"/>
          </a:p>
        </p:txBody>
      </p:sp>
      <p:sp>
        <p:nvSpPr>
          <p:cNvPr id="7" name="Slide Number Placeholder 6"/>
          <p:cNvSpPr>
            <a:spLocks noGrp="1"/>
          </p:cNvSpPr>
          <p:nvPr>
            <p:ph type="sldNum" sz="quarter" idx="12"/>
          </p:nvPr>
        </p:nvSpPr>
        <p:spPr>
          <a:xfrm>
            <a:off x="30998160" y="30510487"/>
            <a:ext cx="9875520" cy="1752600"/>
          </a:xfrm>
          <a:prstGeom prst="rect">
            <a:avLst/>
          </a:prstGeom>
        </p:spPr>
        <p:txBody>
          <a:bodyPr/>
          <a:lstStyle/>
          <a:p>
            <a:fld id="{4FFD537F-B0DA-EC4B-8773-1182E1445743}" type="slidenum">
              <a:rPr lang="en-US" smtClean="0"/>
              <a:t>‹#›</a:t>
            </a:fld>
            <a:endParaRPr lang="en-US"/>
          </a:p>
        </p:txBody>
      </p:sp>
    </p:spTree>
    <p:extLst>
      <p:ext uri="{BB962C8B-B14F-4D97-AF65-F5344CB8AC3E}">
        <p14:creationId xmlns:p14="http://schemas.microsoft.com/office/powerpoint/2010/main" val="164359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9716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tiff"/><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1.xml"/><Relationship Id="rId21" Type="http://schemas.openxmlformats.org/officeDocument/2006/relationships/image" Target="../media/image17.png"/><Relationship Id="rId7" Type="http://schemas.openxmlformats.org/officeDocument/2006/relationships/image" Target="../media/image3.tiff"/><Relationship Id="rId12" Type="http://schemas.openxmlformats.org/officeDocument/2006/relationships/image" Target="../media/image8.jpeg"/><Relationship Id="rId17" Type="http://schemas.openxmlformats.org/officeDocument/2006/relationships/image" Target="../media/image13.png"/><Relationship Id="rId2" Type="http://schemas.openxmlformats.org/officeDocument/2006/relationships/audio" Target="../media/media1.m4a"/><Relationship Id="rId16" Type="http://schemas.openxmlformats.org/officeDocument/2006/relationships/image" Target="../media/image12.png"/><Relationship Id="rId20" Type="http://schemas.openxmlformats.org/officeDocument/2006/relationships/image" Target="../media/image16.png"/><Relationship Id="rId1" Type="http://schemas.microsoft.com/office/2007/relationships/media" Target="../media/media1.m4a"/><Relationship Id="rId6" Type="http://schemas.openxmlformats.org/officeDocument/2006/relationships/hyperlink" Target="https://pubs.acs.org/doi/10.1021/acs.energyfuels.2c03210" TargetMode="External"/><Relationship Id="rId11" Type="http://schemas.openxmlformats.org/officeDocument/2006/relationships/image" Target="../media/image7.jpeg"/><Relationship Id="rId5" Type="http://schemas.openxmlformats.org/officeDocument/2006/relationships/image" Target="../media/image2.png"/><Relationship Id="rId15" Type="http://schemas.openxmlformats.org/officeDocument/2006/relationships/image" Target="../media/image11.jpeg"/><Relationship Id="rId10" Type="http://schemas.openxmlformats.org/officeDocument/2006/relationships/image" Target="../media/image6.jpe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5.jpeg"/><Relationship Id="rId1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84C412-BE7D-6F4A-8DD5-83391FE70B65}"/>
              </a:ext>
              <a:ext uri="{C183D7F6-B498-43B3-948B-1728B52AA6E4}">
                <adec:decorative xmlns:adec="http://schemas.microsoft.com/office/drawing/2017/decorative" val="1"/>
              </a:ext>
            </a:extLst>
          </p:cNvPr>
          <p:cNvSpPr/>
          <p:nvPr/>
        </p:nvSpPr>
        <p:spPr>
          <a:xfrm>
            <a:off x="0" y="-38801"/>
            <a:ext cx="43891199" cy="5733019"/>
          </a:xfrm>
          <a:prstGeom prst="rect">
            <a:avLst/>
          </a:prstGeom>
          <a:solidFill>
            <a:srgbClr val="6D1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FDF7968F-5585-7F48-9EAE-465E071DE773}"/>
              </a:ext>
            </a:extLst>
          </p:cNvPr>
          <p:cNvSpPr>
            <a:spLocks noGrp="1"/>
          </p:cNvSpPr>
          <p:nvPr>
            <p:ph type="ctrTitle"/>
          </p:nvPr>
        </p:nvSpPr>
        <p:spPr>
          <a:xfrm>
            <a:off x="1" y="-10709219"/>
            <a:ext cx="43891200" cy="4865030"/>
          </a:xfrm>
        </p:spPr>
        <p:txBody>
          <a:bodyPr/>
          <a:lstStyle/>
          <a:p>
            <a:r>
              <a:rPr lang="en-US"/>
              <a:t>Research Poster Template</a:t>
            </a:r>
          </a:p>
        </p:txBody>
      </p:sp>
      <p:sp>
        <p:nvSpPr>
          <p:cNvPr id="4" name="TextBox 3">
            <a:extLst>
              <a:ext uri="{FF2B5EF4-FFF2-40B4-BE49-F238E27FC236}">
                <a16:creationId xmlns:a16="http://schemas.microsoft.com/office/drawing/2014/main" id="{93C257EE-FCD4-294D-AE06-F5633E1F25B6}"/>
              </a:ext>
            </a:extLst>
          </p:cNvPr>
          <p:cNvSpPr txBox="1"/>
          <p:nvPr/>
        </p:nvSpPr>
        <p:spPr>
          <a:xfrm>
            <a:off x="1066800" y="866275"/>
            <a:ext cx="40714842" cy="1862048"/>
          </a:xfrm>
          <a:prstGeom prst="rect">
            <a:avLst/>
          </a:prstGeom>
          <a:noFill/>
        </p:spPr>
        <p:txBody>
          <a:bodyPr wrap="square" lIns="91440" tIns="45720" rIns="91440" bIns="45720" rtlCol="0" anchor="t">
            <a:spAutoFit/>
          </a:bodyPr>
          <a:lstStyle/>
          <a:p>
            <a:r>
              <a:rPr lang="en-US" sz="11500" b="1">
                <a:solidFill>
                  <a:schemeClr val="bg1"/>
                </a:solidFill>
                <a:latin typeface="Arial"/>
                <a:cs typeface="Arial"/>
              </a:rPr>
              <a:t>Ultrasonic Spray Coating to Form Composite Cathodes</a:t>
            </a:r>
            <a:endParaRPr lang="en-US" sz="11500" b="1" i="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BD19AEC-90D1-684D-8E09-0A535CA5A724}"/>
              </a:ext>
            </a:extLst>
          </p:cNvPr>
          <p:cNvSpPr txBox="1"/>
          <p:nvPr/>
        </p:nvSpPr>
        <p:spPr>
          <a:xfrm>
            <a:off x="1122970" y="2663013"/>
            <a:ext cx="40714842" cy="1323439"/>
          </a:xfrm>
          <a:prstGeom prst="rect">
            <a:avLst/>
          </a:prstGeom>
          <a:noFill/>
        </p:spPr>
        <p:txBody>
          <a:bodyPr wrap="square" lIns="91440" tIns="45720" rIns="91440" bIns="45720" rtlCol="0" anchor="t">
            <a:spAutoFit/>
          </a:bodyPr>
          <a:lstStyle/>
          <a:p>
            <a:r>
              <a:rPr lang="en-US" sz="8000">
                <a:solidFill>
                  <a:schemeClr val="bg1"/>
                </a:solidFill>
                <a:latin typeface="Arial"/>
                <a:cs typeface="Arial"/>
              </a:rPr>
              <a:t>Connor Burns &amp; Liliana DeLatte</a:t>
            </a:r>
            <a:endParaRPr lang="en-US" sz="8000" b="0" i="0">
              <a:solidFill>
                <a:schemeClr val="bg1"/>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62A8B05F-180E-F947-A226-9D05D72C2278}"/>
              </a:ext>
            </a:extLst>
          </p:cNvPr>
          <p:cNvSpPr txBox="1"/>
          <p:nvPr/>
        </p:nvSpPr>
        <p:spPr>
          <a:xfrm>
            <a:off x="1181351" y="3946305"/>
            <a:ext cx="28490779" cy="707886"/>
          </a:xfrm>
          <a:prstGeom prst="rect">
            <a:avLst/>
          </a:prstGeom>
          <a:noFill/>
        </p:spPr>
        <p:txBody>
          <a:bodyPr wrap="square" lIns="91440" tIns="45720" rIns="91440" bIns="45720" rtlCol="0" anchor="t">
            <a:spAutoFit/>
          </a:bodyPr>
          <a:lstStyle/>
          <a:p>
            <a:r>
              <a:rPr lang="en-US" sz="4000">
                <a:solidFill>
                  <a:schemeClr val="bg1"/>
                </a:solidFill>
                <a:latin typeface="Arial"/>
                <a:cs typeface="Arial"/>
              </a:rPr>
              <a:t>University of South Carolina, College of Engineering and Computing</a:t>
            </a:r>
            <a:endParaRPr lang="en-US" sz="4000" b="0" i="0">
              <a:solidFill>
                <a:schemeClr val="bg1"/>
              </a:solidFill>
              <a:latin typeface="Arial"/>
              <a:cs typeface="Arial"/>
            </a:endParaRPr>
          </a:p>
        </p:txBody>
      </p:sp>
      <p:sp>
        <p:nvSpPr>
          <p:cNvPr id="25" name="TextBox 24">
            <a:extLst>
              <a:ext uri="{FF2B5EF4-FFF2-40B4-BE49-F238E27FC236}">
                <a16:creationId xmlns:a16="http://schemas.microsoft.com/office/drawing/2014/main" id="{4168ACE8-81DD-974D-B0B2-032E3838A1FD}"/>
              </a:ext>
              <a:ext uri="{C183D7F6-B498-43B3-948B-1728B52AA6E4}">
                <adec:decorative xmlns:adec="http://schemas.microsoft.com/office/drawing/2017/decorative" val="1"/>
              </a:ext>
            </a:extLst>
          </p:cNvPr>
          <p:cNvSpPr txBox="1"/>
          <p:nvPr/>
        </p:nvSpPr>
        <p:spPr>
          <a:xfrm>
            <a:off x="1066800" y="6694654"/>
            <a:ext cx="11078279" cy="756230"/>
          </a:xfrm>
          <a:prstGeom prst="rect">
            <a:avLst/>
          </a:prstGeom>
          <a:solidFill>
            <a:srgbClr val="74000B"/>
          </a:solidFill>
          <a:effectLst/>
        </p:spPr>
        <p:txBody>
          <a:bodyPr wrap="square" lIns="182880" rtlCol="0" anchor="ctr" anchorCtr="0">
            <a:noAutofit/>
          </a:bodyPr>
          <a:lstStyle/>
          <a:p>
            <a:pPr algn="ctr"/>
            <a:r>
              <a:rPr lang="en-GB" sz="4000" b="1">
                <a:solidFill>
                  <a:schemeClr val="bg1"/>
                </a:solidFill>
                <a:latin typeface="Arial" panose="020B0604020202020204" pitchFamily="34" charset="0"/>
                <a:cs typeface="Arial" panose="020B0604020202020204" pitchFamily="34" charset="0"/>
              </a:rPr>
              <a:t>Introduction</a:t>
            </a:r>
          </a:p>
        </p:txBody>
      </p:sp>
      <p:sp>
        <p:nvSpPr>
          <p:cNvPr id="22" name="Rectangle 23">
            <a:extLst>
              <a:ext uri="{FF2B5EF4-FFF2-40B4-BE49-F238E27FC236}">
                <a16:creationId xmlns:a16="http://schemas.microsoft.com/office/drawing/2014/main" id="{A3B958B7-AE60-B542-BBA8-EBD11EA85457}"/>
              </a:ext>
            </a:extLst>
          </p:cNvPr>
          <p:cNvSpPr>
            <a:spLocks noChangeArrowheads="1"/>
          </p:cNvSpPr>
          <p:nvPr/>
        </p:nvSpPr>
        <p:spPr bwMode="auto">
          <a:xfrm>
            <a:off x="1181351" y="7424527"/>
            <a:ext cx="11078279" cy="8261631"/>
          </a:xfrm>
          <a:prstGeom prst="rect">
            <a:avLst/>
          </a:prstGeom>
          <a:noFill/>
          <a:ln w="57150" cmpd="thinThick">
            <a:noFill/>
            <a:miter lim="800000"/>
            <a:headEnd/>
            <a:tailEnd/>
          </a:ln>
          <a:effectLst/>
        </p:spPr>
        <p:txBody>
          <a:bodyPr wrap="square" lIns="0" tIns="182880" rIns="0" bIns="0" anchor="t">
            <a:noAutofit/>
          </a:bodyPr>
          <a:lstStyle/>
          <a:p>
            <a:r>
              <a:rPr lang="en-US" altLang="en-US" sz="3600">
                <a:latin typeface="Arial"/>
                <a:cs typeface="Arial"/>
              </a:rPr>
              <a:t>Li-Ion batteries are at the forefront of electrochemical research; providing excellent energy density capable of powering large vehicles. Major issues with the use of these batteries are their massive size and cost. A leading solution are structural batteries which utilize carbon fiber's ability to store electrical energy, allowing for the creation of batteries that serve as structural parts for a vehicle. A goal in the production of structural batteries is an effective method for coating carbon fiber with active material to help reduce cost and material waste. This study explores advantages of using Ultrasonic spray coating to produce effective structural cathodes with minimal loss of active material. </a:t>
            </a:r>
          </a:p>
        </p:txBody>
      </p:sp>
      <p:sp>
        <p:nvSpPr>
          <p:cNvPr id="27" name="TextBox 26">
            <a:extLst>
              <a:ext uri="{FF2B5EF4-FFF2-40B4-BE49-F238E27FC236}">
                <a16:creationId xmlns:a16="http://schemas.microsoft.com/office/drawing/2014/main" id="{21372335-4900-BB49-AA12-B7F45A593AC6}"/>
              </a:ext>
              <a:ext uri="{C183D7F6-B498-43B3-948B-1728B52AA6E4}">
                <adec:decorative xmlns:adec="http://schemas.microsoft.com/office/drawing/2017/decorative" val="1"/>
              </a:ext>
            </a:extLst>
          </p:cNvPr>
          <p:cNvSpPr txBox="1"/>
          <p:nvPr/>
        </p:nvSpPr>
        <p:spPr>
          <a:xfrm>
            <a:off x="1071307" y="15408800"/>
            <a:ext cx="11073771" cy="756230"/>
          </a:xfrm>
          <a:prstGeom prst="rect">
            <a:avLst/>
          </a:prstGeom>
          <a:solidFill>
            <a:srgbClr val="74000B"/>
          </a:solidFill>
          <a:effectLst/>
        </p:spPr>
        <p:txBody>
          <a:bodyPr wrap="square" lIns="182880" rtlCol="0" anchor="ctr" anchorCtr="0">
            <a:noAutofit/>
          </a:bodyPr>
          <a:lstStyle/>
          <a:p>
            <a:pPr algn="ctr"/>
            <a:r>
              <a:rPr lang="en-GB" sz="4000" b="1">
                <a:solidFill>
                  <a:schemeClr val="bg1"/>
                </a:solidFill>
                <a:latin typeface="Arial" panose="020B0604020202020204" pitchFamily="34" charset="0"/>
                <a:cs typeface="Arial" panose="020B0604020202020204" pitchFamily="34" charset="0"/>
              </a:rPr>
              <a:t>Objectives</a:t>
            </a:r>
          </a:p>
        </p:txBody>
      </p:sp>
      <p:sp>
        <p:nvSpPr>
          <p:cNvPr id="24" name="Rectangle 23">
            <a:extLst>
              <a:ext uri="{FF2B5EF4-FFF2-40B4-BE49-F238E27FC236}">
                <a16:creationId xmlns:a16="http://schemas.microsoft.com/office/drawing/2014/main" id="{A482E59B-C9CE-3841-9AB7-01B3770B8D08}"/>
              </a:ext>
            </a:extLst>
          </p:cNvPr>
          <p:cNvSpPr>
            <a:spLocks noChangeArrowheads="1"/>
          </p:cNvSpPr>
          <p:nvPr/>
        </p:nvSpPr>
        <p:spPr bwMode="auto">
          <a:xfrm>
            <a:off x="1057460" y="16185882"/>
            <a:ext cx="11022107" cy="5541777"/>
          </a:xfrm>
          <a:prstGeom prst="rect">
            <a:avLst/>
          </a:prstGeom>
          <a:noFill/>
          <a:ln w="57150" cmpd="thinThick">
            <a:noFill/>
            <a:miter lim="800000"/>
            <a:headEnd/>
            <a:tailEnd/>
          </a:ln>
          <a:effectLst/>
        </p:spPr>
        <p:txBody>
          <a:bodyPr wrap="square" lIns="0" tIns="182880" rIns="0" bIns="0" anchor="t">
            <a:noAutofit/>
          </a:bodyPr>
          <a:lstStyle/>
          <a:p>
            <a:pPr marL="571500" indent="-571500">
              <a:buFont typeface="Arial"/>
              <a:buChar char="•"/>
            </a:pPr>
            <a:r>
              <a:rPr lang="en-US" altLang="en-US" sz="3600">
                <a:latin typeface="Arial"/>
                <a:cs typeface="Arial"/>
              </a:rPr>
              <a:t>Optimize Ultrasonic spray coating</a:t>
            </a:r>
          </a:p>
          <a:p>
            <a:pPr marL="571500" indent="-571500">
              <a:buFont typeface="Arial"/>
              <a:buChar char="•"/>
            </a:pPr>
            <a:r>
              <a:rPr lang="en-US" altLang="en-US" sz="3600">
                <a:latin typeface="Arial"/>
                <a:cs typeface="Arial"/>
              </a:rPr>
              <a:t>Determine the electrochemical performance of the coating</a:t>
            </a:r>
          </a:p>
          <a:p>
            <a:pPr marL="571500" indent="-571500">
              <a:buFont typeface="Arial"/>
              <a:buChar char="•"/>
            </a:pPr>
            <a:r>
              <a:rPr lang="en-US" altLang="en-US" sz="3600">
                <a:latin typeface="Arial"/>
                <a:cs typeface="Arial"/>
              </a:rPr>
              <a:t>Compare the physical properties of the Ultrasonic spray coating to other methods of coating</a:t>
            </a:r>
          </a:p>
          <a:p>
            <a:pPr marL="571500" indent="-571500">
              <a:buFont typeface="Arial"/>
              <a:buChar char="•"/>
            </a:pPr>
            <a:r>
              <a:rPr lang="en-US" altLang="en-US" sz="3600">
                <a:latin typeface="Arial"/>
                <a:cs typeface="Arial"/>
              </a:rPr>
              <a:t>Investigate the interactions between the Ultrasonic spray coating and a hybrid polymer electrolyte</a:t>
            </a:r>
          </a:p>
          <a:p>
            <a:pPr marL="571500" indent="-571500">
              <a:buFont typeface="Arial" panose="020B0604020202020204" pitchFamily="34" charset="0"/>
              <a:buChar char="•"/>
            </a:pPr>
            <a:endParaRPr lang="en-US" altLang="en-US" sz="3600">
              <a:latin typeface="Arial"/>
              <a:cs typeface="Arial"/>
            </a:endParaRPr>
          </a:p>
          <a:p>
            <a:pPr marL="571500" indent="-571500">
              <a:buFont typeface="Arial" panose="020B0604020202020204" pitchFamily="34" charset="0"/>
              <a:buChar char="•"/>
            </a:pPr>
            <a:endParaRPr lang="en-US" altLang="en-US" sz="3600">
              <a:latin typeface="Arial"/>
              <a:cs typeface="Arial"/>
            </a:endParaRPr>
          </a:p>
          <a:p>
            <a:pPr marL="571500" indent="-571500">
              <a:buFont typeface="Arial" panose="020B0604020202020204" pitchFamily="34" charset="0"/>
              <a:buChar char="•"/>
            </a:pPr>
            <a:endParaRPr lang="en-US" altLang="en-US" sz="3600">
              <a:latin typeface="Arial"/>
              <a:cs typeface="Arial"/>
            </a:endParaRPr>
          </a:p>
        </p:txBody>
      </p:sp>
      <p:sp>
        <p:nvSpPr>
          <p:cNvPr id="26" name="TextBox 25">
            <a:extLst>
              <a:ext uri="{FF2B5EF4-FFF2-40B4-BE49-F238E27FC236}">
                <a16:creationId xmlns:a16="http://schemas.microsoft.com/office/drawing/2014/main" id="{F39FB73A-137F-0A4F-8BA3-80A84FEAA692}"/>
              </a:ext>
              <a:ext uri="{C183D7F6-B498-43B3-948B-1728B52AA6E4}">
                <adec:decorative xmlns:adec="http://schemas.microsoft.com/office/drawing/2017/decorative" val="1"/>
              </a:ext>
            </a:extLst>
          </p:cNvPr>
          <p:cNvSpPr txBox="1"/>
          <p:nvPr/>
        </p:nvSpPr>
        <p:spPr>
          <a:xfrm>
            <a:off x="1066800" y="21350239"/>
            <a:ext cx="11069528" cy="769441"/>
          </a:xfrm>
          <a:prstGeom prst="rect">
            <a:avLst/>
          </a:prstGeom>
          <a:solidFill>
            <a:srgbClr val="74000B"/>
          </a:solidFill>
          <a:effectLst/>
        </p:spPr>
        <p:txBody>
          <a:bodyPr wrap="square" lIns="182880" tIns="45720" rIns="91440" bIns="45720" rtlCol="0" anchor="ctr" anchorCtr="0">
            <a:noAutofit/>
          </a:bodyPr>
          <a:lstStyle/>
          <a:p>
            <a:pPr algn="ctr"/>
            <a:r>
              <a:rPr lang="en-GB" sz="4000" b="1">
                <a:solidFill>
                  <a:schemeClr val="bg1"/>
                </a:solidFill>
                <a:latin typeface="Arial"/>
                <a:cs typeface="Arial"/>
              </a:rPr>
              <a:t>Conclusion</a:t>
            </a:r>
            <a:endParaRPr lang="en-GB" sz="4000" b="1">
              <a:solidFill>
                <a:schemeClr val="bg1"/>
              </a:solidFill>
              <a:latin typeface="Arial" panose="020B0604020202020204" pitchFamily="34" charset="0"/>
              <a:cs typeface="Arial" panose="020B0604020202020204" pitchFamily="34" charset="0"/>
            </a:endParaRPr>
          </a:p>
        </p:txBody>
      </p:sp>
      <p:sp>
        <p:nvSpPr>
          <p:cNvPr id="23" name="Rectangle 23">
            <a:extLst>
              <a:ext uri="{FF2B5EF4-FFF2-40B4-BE49-F238E27FC236}">
                <a16:creationId xmlns:a16="http://schemas.microsoft.com/office/drawing/2014/main" id="{6787C92D-9A81-B24B-A812-B54BF728BED5}"/>
              </a:ext>
            </a:extLst>
          </p:cNvPr>
          <p:cNvSpPr>
            <a:spLocks noChangeArrowheads="1"/>
          </p:cNvSpPr>
          <p:nvPr/>
        </p:nvSpPr>
        <p:spPr bwMode="auto">
          <a:xfrm>
            <a:off x="1067626" y="22119680"/>
            <a:ext cx="10994572" cy="4490949"/>
          </a:xfrm>
          <a:prstGeom prst="rect">
            <a:avLst/>
          </a:prstGeom>
          <a:noFill/>
          <a:ln w="57150" cmpd="thinThick">
            <a:noFill/>
            <a:miter lim="800000"/>
            <a:headEnd/>
            <a:tailEnd/>
          </a:ln>
          <a:effectLst/>
        </p:spPr>
        <p:txBody>
          <a:bodyPr wrap="square" lIns="0" tIns="182880" rIns="0" bIns="0" anchor="t">
            <a:noAutofit/>
          </a:bodyPr>
          <a:lstStyle/>
          <a:p>
            <a:r>
              <a:rPr lang="en-US" altLang="en-US" sz="3600">
                <a:latin typeface="Arial"/>
                <a:cs typeface="Arial"/>
              </a:rPr>
              <a:t> </a:t>
            </a:r>
            <a:r>
              <a:rPr lang="en-US" sz="3600">
                <a:latin typeface="Arial"/>
                <a:cs typeface="Arial"/>
              </a:rPr>
              <a:t>Using the </a:t>
            </a:r>
            <a:r>
              <a:rPr lang="en-US" sz="3600" err="1">
                <a:latin typeface="Arial"/>
                <a:cs typeface="Arial"/>
              </a:rPr>
              <a:t>Sono-TEK</a:t>
            </a:r>
            <a:r>
              <a:rPr lang="en-US" sz="3600">
                <a:latin typeface="Arial"/>
                <a:cs typeface="Arial"/>
              </a:rPr>
              <a:t> </a:t>
            </a:r>
            <a:r>
              <a:rPr lang="en-US" sz="3600" err="1">
                <a:latin typeface="Arial"/>
                <a:cs typeface="Arial"/>
              </a:rPr>
              <a:t>Exactacoat</a:t>
            </a:r>
            <a:r>
              <a:rPr lang="en-US" sz="3600">
                <a:latin typeface="Arial"/>
                <a:cs typeface="Arial"/>
              </a:rPr>
              <a:t> machine, we optimized surface coatings on carbon fiber tows. This technique of spraying can be used to coat active material onto carbon fibers, creating a functional cathode. Our results have been significant, and a publication is planned under the guidance of Dr. Ralph E. White and Dr. Paul T. Coman.</a:t>
            </a:r>
          </a:p>
        </p:txBody>
      </p:sp>
      <p:sp>
        <p:nvSpPr>
          <p:cNvPr id="35" name="TextBox 34">
            <a:extLst>
              <a:ext uri="{FF2B5EF4-FFF2-40B4-BE49-F238E27FC236}">
                <a16:creationId xmlns:a16="http://schemas.microsoft.com/office/drawing/2014/main" id="{C5622C45-CB5B-B242-9C5B-1EAECF281551}"/>
              </a:ext>
              <a:ext uri="{C183D7F6-B498-43B3-948B-1728B52AA6E4}">
                <adec:decorative xmlns:adec="http://schemas.microsoft.com/office/drawing/2017/decorative" val="1"/>
              </a:ext>
            </a:extLst>
          </p:cNvPr>
          <p:cNvSpPr txBox="1"/>
          <p:nvPr/>
        </p:nvSpPr>
        <p:spPr>
          <a:xfrm>
            <a:off x="13214696" y="6681442"/>
            <a:ext cx="29307977" cy="769441"/>
          </a:xfrm>
          <a:prstGeom prst="rect">
            <a:avLst/>
          </a:prstGeom>
          <a:solidFill>
            <a:srgbClr val="74000B"/>
          </a:solidFill>
          <a:effectLst/>
        </p:spPr>
        <p:txBody>
          <a:bodyPr wrap="square" lIns="182880" tIns="45720" rIns="91440" bIns="45720" rtlCol="0" anchor="ctr" anchorCtr="0">
            <a:noAutofit/>
          </a:bodyPr>
          <a:lstStyle/>
          <a:p>
            <a:pPr algn="ctr"/>
            <a:r>
              <a:rPr lang="en-GB" sz="4000" b="1">
                <a:solidFill>
                  <a:schemeClr val="bg1"/>
                </a:solidFill>
                <a:latin typeface="Arial"/>
                <a:cs typeface="Arial"/>
              </a:rPr>
              <a:t>Coating Process</a:t>
            </a:r>
            <a:endParaRPr lang="en-GB" sz="4000" b="1">
              <a:solidFill>
                <a:schemeClr val="bg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F73D38B-C0C0-E445-91CA-20A96BB8E412}"/>
              </a:ext>
            </a:extLst>
          </p:cNvPr>
          <p:cNvPicPr>
            <a:picLocks noChangeAspect="1"/>
          </p:cNvPicPr>
          <p:nvPr/>
        </p:nvPicPr>
        <p:blipFill>
          <a:blip r:embed="rId4"/>
          <a:srcRect/>
          <a:stretch/>
        </p:blipFill>
        <p:spPr>
          <a:xfrm>
            <a:off x="35780312" y="3904626"/>
            <a:ext cx="7599897" cy="1510823"/>
          </a:xfrm>
          <a:prstGeom prst="rect">
            <a:avLst/>
          </a:prstGeom>
        </p:spPr>
      </p:pic>
      <p:pic>
        <p:nvPicPr>
          <p:cNvPr id="1028" name="Picture 4" descr="News and Events - Molinaroli College of Engineering and Computing |  University of South Carolina">
            <a:extLst>
              <a:ext uri="{FF2B5EF4-FFF2-40B4-BE49-F238E27FC236}">
                <a16:creationId xmlns:a16="http://schemas.microsoft.com/office/drawing/2014/main" id="{A863ED46-5C69-1C5B-5F60-1ED9B965DB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90388" y="30086193"/>
            <a:ext cx="9880973" cy="279890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D3B3FA2-4D54-18F6-C6D3-59BCB3591B4A}"/>
              </a:ext>
              <a:ext uri="{C183D7F6-B498-43B3-948B-1728B52AA6E4}">
                <adec:decorative xmlns:adec="http://schemas.microsoft.com/office/drawing/2017/decorative" val="1"/>
              </a:ext>
            </a:extLst>
          </p:cNvPr>
          <p:cNvSpPr txBox="1"/>
          <p:nvPr/>
        </p:nvSpPr>
        <p:spPr>
          <a:xfrm>
            <a:off x="1050331" y="27193173"/>
            <a:ext cx="10963727" cy="872774"/>
          </a:xfrm>
          <a:prstGeom prst="rect">
            <a:avLst/>
          </a:prstGeom>
          <a:solidFill>
            <a:srgbClr val="74000B"/>
          </a:solidFill>
          <a:effectLst/>
        </p:spPr>
        <p:txBody>
          <a:bodyPr wrap="square" lIns="182880" rtlCol="0" anchor="ctr" anchorCtr="0">
            <a:noAutofit/>
          </a:bodyPr>
          <a:lstStyle/>
          <a:p>
            <a:pPr algn="ctr"/>
            <a:r>
              <a:rPr lang="en-GB" sz="4000" b="1">
                <a:solidFill>
                  <a:schemeClr val="bg1"/>
                </a:solidFill>
                <a:latin typeface="Arial" panose="020B0604020202020204" pitchFamily="34" charset="0"/>
                <a:cs typeface="Arial" panose="020B0604020202020204" pitchFamily="34" charset="0"/>
              </a:rPr>
              <a:t>Acknowledgements</a:t>
            </a:r>
          </a:p>
        </p:txBody>
      </p:sp>
      <p:sp>
        <p:nvSpPr>
          <p:cNvPr id="10" name="TextBox 9">
            <a:extLst>
              <a:ext uri="{FF2B5EF4-FFF2-40B4-BE49-F238E27FC236}">
                <a16:creationId xmlns:a16="http://schemas.microsoft.com/office/drawing/2014/main" id="{049A9DC0-93A7-20E8-2D48-35C3508D4686}"/>
              </a:ext>
              <a:ext uri="{C183D7F6-B498-43B3-948B-1728B52AA6E4}">
                <adec:decorative xmlns:adec="http://schemas.microsoft.com/office/drawing/2017/decorative" val="1"/>
              </a:ext>
            </a:extLst>
          </p:cNvPr>
          <p:cNvSpPr txBox="1"/>
          <p:nvPr/>
        </p:nvSpPr>
        <p:spPr>
          <a:xfrm>
            <a:off x="13214695" y="17755365"/>
            <a:ext cx="29307977" cy="769441"/>
          </a:xfrm>
          <a:prstGeom prst="rect">
            <a:avLst/>
          </a:prstGeom>
          <a:solidFill>
            <a:srgbClr val="74000B"/>
          </a:solidFill>
          <a:effectLst/>
        </p:spPr>
        <p:txBody>
          <a:bodyPr wrap="square" lIns="182880" tIns="45720" rIns="91440" bIns="45720" rtlCol="0" anchor="ctr" anchorCtr="0">
            <a:noAutofit/>
          </a:bodyPr>
          <a:lstStyle/>
          <a:p>
            <a:pPr algn="ctr"/>
            <a:r>
              <a:rPr lang="en-GB" sz="4000" b="1">
                <a:solidFill>
                  <a:schemeClr val="bg1"/>
                </a:solidFill>
                <a:latin typeface="Arial"/>
                <a:cs typeface="Arial"/>
              </a:rPr>
              <a:t>Results</a:t>
            </a:r>
            <a:endParaRPr lang="en-GB" sz="4000" b="1">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44A7AF67-8F27-A155-A372-730C597B98C1}"/>
              </a:ext>
            </a:extLst>
          </p:cNvPr>
          <p:cNvSpPr txBox="1"/>
          <p:nvPr/>
        </p:nvSpPr>
        <p:spPr>
          <a:xfrm>
            <a:off x="1117752" y="28080087"/>
            <a:ext cx="9687180"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latin typeface="Arial"/>
                <a:ea typeface="+mn-lt"/>
                <a:cs typeface="Arial"/>
              </a:rPr>
              <a:t>1. D. </a:t>
            </a:r>
            <a:r>
              <a:rPr lang="en-US" sz="2800" err="1">
                <a:latin typeface="Arial"/>
                <a:ea typeface="+mn-lt"/>
                <a:cs typeface="Arial"/>
              </a:rPr>
              <a:t>Petrushenko</a:t>
            </a:r>
            <a:r>
              <a:rPr lang="en-US" sz="2800">
                <a:latin typeface="Arial"/>
                <a:ea typeface="+mn-lt"/>
                <a:cs typeface="Arial"/>
              </a:rPr>
              <a:t> et al., </a:t>
            </a:r>
            <a:r>
              <a:rPr lang="en-US" sz="2800" i="1">
                <a:latin typeface="Arial"/>
                <a:ea typeface="+mn-lt"/>
                <a:cs typeface="Arial"/>
              </a:rPr>
              <a:t>Energy and Fuels</a:t>
            </a:r>
            <a:r>
              <a:rPr lang="en-US" sz="2800">
                <a:latin typeface="Arial"/>
                <a:ea typeface="+mn-lt"/>
                <a:cs typeface="Arial"/>
              </a:rPr>
              <a:t>, 37, 711–723 (2023) </a:t>
            </a:r>
            <a:r>
              <a:rPr lang="en-US" sz="2800" u="sng">
                <a:latin typeface="Arial"/>
                <a:ea typeface="+mn-lt"/>
                <a:cs typeface="Arial"/>
                <a:hlinkClick r:id="rId6">
                  <a:extLst>
                    <a:ext uri="{A12FA001-AC4F-418D-AE19-62706E023703}">
                      <ahyp:hlinkClr xmlns:ahyp="http://schemas.microsoft.com/office/drawing/2018/hyperlinkcolor" val="tx"/>
                    </a:ext>
                  </a:extLst>
                </a:hlinkClick>
              </a:rPr>
              <a:t>https://pubs.acs.org/doi/10.1021/acs.energyfuels.2c03210</a:t>
            </a:r>
            <a:r>
              <a:rPr lang="en-US" sz="2800">
                <a:latin typeface="Arial"/>
                <a:ea typeface="+mn-lt"/>
                <a:cs typeface="Arial"/>
              </a:rPr>
              <a:t>. </a:t>
            </a:r>
            <a:endParaRPr lang="en-US" sz="2800">
              <a:latin typeface="Arial"/>
              <a:cs typeface="Arial"/>
            </a:endParaRPr>
          </a:p>
          <a:p>
            <a:r>
              <a:rPr lang="en-US" sz="2800">
                <a:latin typeface="Arial"/>
                <a:ea typeface="+mn-lt"/>
                <a:cs typeface="Arial"/>
              </a:rPr>
              <a:t>2. J. Choi, O. Zabihi, M. Ahmadi, and M. </a:t>
            </a:r>
            <a:r>
              <a:rPr lang="en-US" sz="2800" err="1">
                <a:latin typeface="Arial"/>
                <a:ea typeface="+mn-lt"/>
                <a:cs typeface="Arial"/>
              </a:rPr>
              <a:t>Naebe</a:t>
            </a:r>
            <a:r>
              <a:rPr lang="en-US" sz="2800">
                <a:latin typeface="Arial"/>
                <a:ea typeface="+mn-lt"/>
                <a:cs typeface="Arial"/>
              </a:rPr>
              <a:t>, </a:t>
            </a:r>
            <a:r>
              <a:rPr lang="en-US" sz="2800" i="1">
                <a:latin typeface="Arial"/>
                <a:ea typeface="+mn-lt"/>
                <a:cs typeface="Arial"/>
              </a:rPr>
              <a:t>RSC Adv.</a:t>
            </a:r>
            <a:r>
              <a:rPr lang="en-US" sz="2800">
                <a:latin typeface="Arial"/>
                <a:ea typeface="+mn-lt"/>
                <a:cs typeface="Arial"/>
              </a:rPr>
              <a:t>, 13, 30633–30642 (2023). </a:t>
            </a:r>
            <a:endParaRPr lang="en-US" sz="2800">
              <a:latin typeface="Arial"/>
              <a:cs typeface="Arial"/>
            </a:endParaRPr>
          </a:p>
          <a:p>
            <a:r>
              <a:rPr lang="en-US" sz="2800">
                <a:latin typeface="Arial"/>
                <a:ea typeface="+mn-lt"/>
                <a:cs typeface="Arial"/>
              </a:rPr>
              <a:t>3. Y. D. Yücel et al., </a:t>
            </a:r>
            <a:r>
              <a:rPr lang="en-US" sz="2800" i="1">
                <a:latin typeface="Arial"/>
                <a:ea typeface="+mn-lt"/>
                <a:cs typeface="Arial"/>
              </a:rPr>
              <a:t>Compos. Sci. Technol.</a:t>
            </a:r>
            <a:r>
              <a:rPr lang="en-US" sz="2800">
                <a:latin typeface="Arial"/>
                <a:ea typeface="+mn-lt"/>
                <a:cs typeface="Arial"/>
              </a:rPr>
              <a:t>, 241 (2023). </a:t>
            </a:r>
            <a:endParaRPr lang="en-US" sz="2800">
              <a:latin typeface="Arial"/>
              <a:cs typeface="Arial"/>
            </a:endParaRPr>
          </a:p>
          <a:p>
            <a:r>
              <a:rPr lang="en-US" sz="2800">
                <a:latin typeface="Arial"/>
                <a:ea typeface="+mn-lt"/>
                <a:cs typeface="Arial"/>
              </a:rPr>
              <a:t>4. Y. D. Yücel, D. </a:t>
            </a:r>
            <a:r>
              <a:rPr lang="en-US" sz="2800" err="1">
                <a:latin typeface="Arial"/>
                <a:ea typeface="+mn-lt"/>
                <a:cs typeface="Arial"/>
              </a:rPr>
              <a:t>Zenkert</a:t>
            </a:r>
            <a:r>
              <a:rPr lang="en-US" sz="2800">
                <a:latin typeface="Arial"/>
                <a:ea typeface="+mn-lt"/>
                <a:cs typeface="Arial"/>
              </a:rPr>
              <a:t>, R. W. Lindström, and G. Lindbergh, </a:t>
            </a:r>
            <a:r>
              <a:rPr lang="en-US" sz="2800" i="1" err="1">
                <a:latin typeface="Arial"/>
                <a:ea typeface="+mn-lt"/>
                <a:cs typeface="Arial"/>
              </a:rPr>
              <a:t>Electrochem</a:t>
            </a:r>
            <a:r>
              <a:rPr lang="en-US" sz="2800" i="1">
                <a:latin typeface="Arial"/>
                <a:ea typeface="+mn-lt"/>
                <a:cs typeface="Arial"/>
              </a:rPr>
              <a:t>. </a:t>
            </a:r>
            <a:r>
              <a:rPr lang="en-US" sz="2800" i="1" err="1">
                <a:latin typeface="Arial"/>
                <a:ea typeface="+mn-lt"/>
                <a:cs typeface="Arial"/>
              </a:rPr>
              <a:t>commun</a:t>
            </a:r>
            <a:r>
              <a:rPr lang="en-US" sz="2800" i="1">
                <a:latin typeface="Arial"/>
                <a:ea typeface="+mn-lt"/>
                <a:cs typeface="Arial"/>
              </a:rPr>
              <a:t>.</a:t>
            </a:r>
            <a:r>
              <a:rPr lang="en-US" sz="2800">
                <a:latin typeface="Arial"/>
                <a:ea typeface="+mn-lt"/>
                <a:cs typeface="Arial"/>
              </a:rPr>
              <a:t>, 160 (2024). </a:t>
            </a:r>
            <a:endParaRPr lang="en-US" sz="2800">
              <a:latin typeface="Arial"/>
              <a:cs typeface="Arial"/>
            </a:endParaRPr>
          </a:p>
        </p:txBody>
      </p:sp>
      <p:pic>
        <p:nvPicPr>
          <p:cNvPr id="12" name="Picture 11" descr="A close-up of a crack in a wall&#10;&#10;Description automatically generated">
            <a:extLst>
              <a:ext uri="{FF2B5EF4-FFF2-40B4-BE49-F238E27FC236}">
                <a16:creationId xmlns:a16="http://schemas.microsoft.com/office/drawing/2014/main" id="{783F0240-AF16-4861-DD40-C75D6A9FF02E}"/>
              </a:ext>
            </a:extLst>
          </p:cNvPr>
          <p:cNvPicPr>
            <a:picLocks noChangeAspect="1"/>
          </p:cNvPicPr>
          <p:nvPr/>
        </p:nvPicPr>
        <p:blipFill>
          <a:blip r:embed="rId7"/>
          <a:stretch>
            <a:fillRect/>
          </a:stretch>
        </p:blipFill>
        <p:spPr>
          <a:xfrm>
            <a:off x="13213449" y="18595426"/>
            <a:ext cx="7050402" cy="5493900"/>
          </a:xfrm>
          <a:prstGeom prst="rect">
            <a:avLst/>
          </a:prstGeom>
        </p:spPr>
      </p:pic>
      <p:sp>
        <p:nvSpPr>
          <p:cNvPr id="13" name="TextBox 12">
            <a:extLst>
              <a:ext uri="{FF2B5EF4-FFF2-40B4-BE49-F238E27FC236}">
                <a16:creationId xmlns:a16="http://schemas.microsoft.com/office/drawing/2014/main" id="{743F09B8-2643-FA08-477D-2435427B6C51}"/>
              </a:ext>
            </a:extLst>
          </p:cNvPr>
          <p:cNvSpPr txBox="1"/>
          <p:nvPr/>
        </p:nvSpPr>
        <p:spPr>
          <a:xfrm>
            <a:off x="12798262" y="24134407"/>
            <a:ext cx="74918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Figure 2. </a:t>
            </a:r>
            <a:r>
              <a:rPr lang="en-US" sz="3200">
                <a:ea typeface="Calibri"/>
                <a:cs typeface="Calibri"/>
              </a:rPr>
              <a:t>The surface of ultrasonically coated carbon fiber.</a:t>
            </a:r>
            <a:endParaRPr lang="en-US" sz="3200" b="1">
              <a:ea typeface="Calibri"/>
              <a:cs typeface="Calibri"/>
            </a:endParaRPr>
          </a:p>
        </p:txBody>
      </p:sp>
      <p:pic>
        <p:nvPicPr>
          <p:cNvPr id="11" name="Picture 10" descr="A close-up of a microscope&#10;&#10;Description automatically generated">
            <a:extLst>
              <a:ext uri="{FF2B5EF4-FFF2-40B4-BE49-F238E27FC236}">
                <a16:creationId xmlns:a16="http://schemas.microsoft.com/office/drawing/2014/main" id="{952D1E82-F39F-7D76-3EFE-8E7CDF95E527}"/>
              </a:ext>
            </a:extLst>
          </p:cNvPr>
          <p:cNvPicPr>
            <a:picLocks noChangeAspect="1"/>
          </p:cNvPicPr>
          <p:nvPr/>
        </p:nvPicPr>
        <p:blipFill>
          <a:blip r:embed="rId8"/>
          <a:stretch>
            <a:fillRect/>
          </a:stretch>
        </p:blipFill>
        <p:spPr>
          <a:xfrm>
            <a:off x="13112472" y="25225661"/>
            <a:ext cx="7050402" cy="5303709"/>
          </a:xfrm>
          <a:prstGeom prst="rect">
            <a:avLst/>
          </a:prstGeom>
        </p:spPr>
      </p:pic>
      <p:sp>
        <p:nvSpPr>
          <p:cNvPr id="14" name="TextBox 13">
            <a:extLst>
              <a:ext uri="{FF2B5EF4-FFF2-40B4-BE49-F238E27FC236}">
                <a16:creationId xmlns:a16="http://schemas.microsoft.com/office/drawing/2014/main" id="{81DD4E21-A3C3-0F44-A37F-57CD634809CA}"/>
              </a:ext>
            </a:extLst>
          </p:cNvPr>
          <p:cNvSpPr txBox="1"/>
          <p:nvPr/>
        </p:nvSpPr>
        <p:spPr>
          <a:xfrm>
            <a:off x="12814467" y="30546447"/>
            <a:ext cx="7522764"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latin typeface="Arial"/>
                <a:cs typeface="Arial"/>
              </a:rPr>
              <a:t>Figure 3.</a:t>
            </a:r>
            <a:r>
              <a:rPr lang="en-US" sz="3200">
                <a:latin typeface="Arial"/>
                <a:cs typeface="Arial"/>
              </a:rPr>
              <a:t> A cross-sectional view of an ultrasonically coated carbon fiber tow </a:t>
            </a:r>
          </a:p>
        </p:txBody>
      </p:sp>
      <p:pic>
        <p:nvPicPr>
          <p:cNvPr id="17" name="Picture 16" descr="A machine with a glass door&#10;&#10;Description automatically generated">
            <a:extLst>
              <a:ext uri="{FF2B5EF4-FFF2-40B4-BE49-F238E27FC236}">
                <a16:creationId xmlns:a16="http://schemas.microsoft.com/office/drawing/2014/main" id="{3546B3F6-220E-9D56-3122-46BB5E95004B}"/>
              </a:ext>
            </a:extLst>
          </p:cNvPr>
          <p:cNvPicPr>
            <a:picLocks noChangeAspect="1"/>
          </p:cNvPicPr>
          <p:nvPr/>
        </p:nvPicPr>
        <p:blipFill rotWithShape="1">
          <a:blip r:embed="rId9"/>
          <a:srcRect l="-1" t="-1" r="61" b="-3778"/>
          <a:stretch/>
        </p:blipFill>
        <p:spPr>
          <a:xfrm>
            <a:off x="14350413" y="7628276"/>
            <a:ext cx="5309397" cy="4135050"/>
          </a:xfrm>
          <a:prstGeom prst="rect">
            <a:avLst/>
          </a:prstGeom>
        </p:spPr>
      </p:pic>
      <p:sp>
        <p:nvSpPr>
          <p:cNvPr id="21" name="Arrow: Right 20">
            <a:extLst>
              <a:ext uri="{FF2B5EF4-FFF2-40B4-BE49-F238E27FC236}">
                <a16:creationId xmlns:a16="http://schemas.microsoft.com/office/drawing/2014/main" id="{40E65D90-BBB5-2581-8866-5BAB135CD355}"/>
              </a:ext>
            </a:extLst>
          </p:cNvPr>
          <p:cNvSpPr/>
          <p:nvPr/>
        </p:nvSpPr>
        <p:spPr>
          <a:xfrm>
            <a:off x="20147316" y="9597728"/>
            <a:ext cx="1597151" cy="914400"/>
          </a:xfrm>
          <a:prstGeom prst="rightArrow">
            <a:avLst/>
          </a:prstGeom>
          <a:solidFill>
            <a:srgbClr val="6D1226"/>
          </a:solidFill>
          <a:ln>
            <a:solidFill>
              <a:srgbClr val="6D12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lose-up of a machine with a metal object&#10;&#10;Description automatically generated">
            <a:extLst>
              <a:ext uri="{FF2B5EF4-FFF2-40B4-BE49-F238E27FC236}">
                <a16:creationId xmlns:a16="http://schemas.microsoft.com/office/drawing/2014/main" id="{30921589-AD55-5FA2-F47A-8D7B17BDF6C9}"/>
              </a:ext>
            </a:extLst>
          </p:cNvPr>
          <p:cNvPicPr>
            <a:picLocks noChangeAspect="1"/>
          </p:cNvPicPr>
          <p:nvPr/>
        </p:nvPicPr>
        <p:blipFill>
          <a:blip r:embed="rId10"/>
          <a:stretch>
            <a:fillRect/>
          </a:stretch>
        </p:blipFill>
        <p:spPr>
          <a:xfrm>
            <a:off x="22231973" y="7609867"/>
            <a:ext cx="5513401" cy="4135050"/>
          </a:xfrm>
          <a:prstGeom prst="rect">
            <a:avLst/>
          </a:prstGeom>
        </p:spPr>
      </p:pic>
      <p:pic>
        <p:nvPicPr>
          <p:cNvPr id="18" name="Picture 17" descr="A hand in blue gloves holding a piece of black and silver material&#10;&#10;Description automatically generated">
            <a:extLst>
              <a:ext uri="{FF2B5EF4-FFF2-40B4-BE49-F238E27FC236}">
                <a16:creationId xmlns:a16="http://schemas.microsoft.com/office/drawing/2014/main" id="{C41D108E-C4C5-70E0-7886-8D8DA0A7BB75}"/>
              </a:ext>
            </a:extLst>
          </p:cNvPr>
          <p:cNvPicPr>
            <a:picLocks noChangeAspect="1"/>
          </p:cNvPicPr>
          <p:nvPr/>
        </p:nvPicPr>
        <p:blipFill>
          <a:blip r:embed="rId11"/>
          <a:stretch>
            <a:fillRect/>
          </a:stretch>
        </p:blipFill>
        <p:spPr>
          <a:xfrm>
            <a:off x="23089829" y="12437857"/>
            <a:ext cx="3550296" cy="4807983"/>
          </a:xfrm>
          <a:prstGeom prst="rect">
            <a:avLst/>
          </a:prstGeom>
        </p:spPr>
      </p:pic>
      <p:sp>
        <p:nvSpPr>
          <p:cNvPr id="28" name="Arrow: Right 27">
            <a:extLst>
              <a:ext uri="{FF2B5EF4-FFF2-40B4-BE49-F238E27FC236}">
                <a16:creationId xmlns:a16="http://schemas.microsoft.com/office/drawing/2014/main" id="{574578B1-6C06-CF9E-4F04-DDA1E6690871}"/>
              </a:ext>
            </a:extLst>
          </p:cNvPr>
          <p:cNvSpPr/>
          <p:nvPr/>
        </p:nvSpPr>
        <p:spPr>
          <a:xfrm>
            <a:off x="28570879" y="9597727"/>
            <a:ext cx="1597151" cy="914400"/>
          </a:xfrm>
          <a:prstGeom prst="rightArrow">
            <a:avLst/>
          </a:prstGeom>
          <a:solidFill>
            <a:srgbClr val="6D1226"/>
          </a:solidFill>
          <a:ln>
            <a:solidFill>
              <a:srgbClr val="6D12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red and white object on a black surface&#10;&#10;Description automatically generated">
            <a:extLst>
              <a:ext uri="{FF2B5EF4-FFF2-40B4-BE49-F238E27FC236}">
                <a16:creationId xmlns:a16="http://schemas.microsoft.com/office/drawing/2014/main" id="{3FCD2A3C-E3FF-461F-AA7E-19A37141BC80}"/>
              </a:ext>
            </a:extLst>
          </p:cNvPr>
          <p:cNvPicPr>
            <a:picLocks noChangeAspect="1"/>
          </p:cNvPicPr>
          <p:nvPr/>
        </p:nvPicPr>
        <p:blipFill>
          <a:blip r:embed="rId12"/>
          <a:stretch>
            <a:fillRect/>
          </a:stretch>
        </p:blipFill>
        <p:spPr>
          <a:xfrm rot="5400000">
            <a:off x="30476652" y="8145157"/>
            <a:ext cx="4135051" cy="3101288"/>
          </a:xfrm>
          <a:prstGeom prst="rect">
            <a:avLst/>
          </a:prstGeom>
        </p:spPr>
      </p:pic>
      <p:sp>
        <p:nvSpPr>
          <p:cNvPr id="32" name="Arrow: Right 31">
            <a:extLst>
              <a:ext uri="{FF2B5EF4-FFF2-40B4-BE49-F238E27FC236}">
                <a16:creationId xmlns:a16="http://schemas.microsoft.com/office/drawing/2014/main" id="{BD0E6B6B-1CB2-7A53-F963-1A65BFEC288A}"/>
              </a:ext>
            </a:extLst>
          </p:cNvPr>
          <p:cNvSpPr/>
          <p:nvPr/>
        </p:nvSpPr>
        <p:spPr>
          <a:xfrm>
            <a:off x="34920327" y="9447289"/>
            <a:ext cx="1597151" cy="914400"/>
          </a:xfrm>
          <a:prstGeom prst="rightArrow">
            <a:avLst/>
          </a:prstGeom>
          <a:solidFill>
            <a:srgbClr val="6D1226"/>
          </a:solidFill>
          <a:ln>
            <a:solidFill>
              <a:srgbClr val="6D12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609EF33E-3769-25B7-91ED-BA1E2B42D7A8}"/>
              </a:ext>
            </a:extLst>
          </p:cNvPr>
          <p:cNvPicPr>
            <a:picLocks noChangeAspect="1"/>
          </p:cNvPicPr>
          <p:nvPr/>
        </p:nvPicPr>
        <p:blipFill>
          <a:blip r:embed="rId13"/>
          <a:stretch>
            <a:fillRect/>
          </a:stretch>
        </p:blipFill>
        <p:spPr>
          <a:xfrm>
            <a:off x="37410897" y="7880907"/>
            <a:ext cx="4370745" cy="8451183"/>
          </a:xfrm>
          <a:prstGeom prst="rect">
            <a:avLst/>
          </a:prstGeom>
        </p:spPr>
      </p:pic>
      <p:sp>
        <p:nvSpPr>
          <p:cNvPr id="36" name="Arrow: Right 35">
            <a:extLst>
              <a:ext uri="{FF2B5EF4-FFF2-40B4-BE49-F238E27FC236}">
                <a16:creationId xmlns:a16="http://schemas.microsoft.com/office/drawing/2014/main" id="{E70C0CC0-4554-96E6-6E2F-B49DC639E937}"/>
              </a:ext>
            </a:extLst>
          </p:cNvPr>
          <p:cNvSpPr/>
          <p:nvPr/>
        </p:nvSpPr>
        <p:spPr>
          <a:xfrm rot="10800000">
            <a:off x="34831209" y="14266084"/>
            <a:ext cx="1597151" cy="914400"/>
          </a:xfrm>
          <a:prstGeom prst="rightArrow">
            <a:avLst/>
          </a:prstGeom>
          <a:solidFill>
            <a:srgbClr val="6D1226"/>
          </a:solidFill>
          <a:ln>
            <a:solidFill>
              <a:srgbClr val="6D12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descr="A machine with many wires&#10;&#10;Description automatically generated">
            <a:extLst>
              <a:ext uri="{FF2B5EF4-FFF2-40B4-BE49-F238E27FC236}">
                <a16:creationId xmlns:a16="http://schemas.microsoft.com/office/drawing/2014/main" id="{C4A03104-75E6-A075-1F6D-A45CBDD20D75}"/>
              </a:ext>
            </a:extLst>
          </p:cNvPr>
          <p:cNvPicPr>
            <a:picLocks noChangeAspect="1"/>
          </p:cNvPicPr>
          <p:nvPr/>
        </p:nvPicPr>
        <p:blipFill>
          <a:blip r:embed="rId14"/>
          <a:stretch>
            <a:fillRect/>
          </a:stretch>
        </p:blipFill>
        <p:spPr>
          <a:xfrm rot="5400000">
            <a:off x="30331211" y="13215355"/>
            <a:ext cx="4337318" cy="3252989"/>
          </a:xfrm>
          <a:prstGeom prst="rect">
            <a:avLst/>
          </a:prstGeom>
        </p:spPr>
      </p:pic>
      <p:sp>
        <p:nvSpPr>
          <p:cNvPr id="39" name="Arrow: Right 38">
            <a:extLst>
              <a:ext uri="{FF2B5EF4-FFF2-40B4-BE49-F238E27FC236}">
                <a16:creationId xmlns:a16="http://schemas.microsoft.com/office/drawing/2014/main" id="{B9F2B6F1-93FA-2757-2102-63C1D76B3614}"/>
              </a:ext>
            </a:extLst>
          </p:cNvPr>
          <p:cNvSpPr/>
          <p:nvPr/>
        </p:nvSpPr>
        <p:spPr>
          <a:xfrm rot="10800000">
            <a:off x="27868683" y="14260822"/>
            <a:ext cx="1597151" cy="914400"/>
          </a:xfrm>
          <a:prstGeom prst="rightArrow">
            <a:avLst/>
          </a:prstGeom>
          <a:solidFill>
            <a:srgbClr val="6D1226"/>
          </a:solidFill>
          <a:ln>
            <a:solidFill>
              <a:srgbClr val="6D12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descr="A plastic wrap around a white surface&#10;&#10;Description automatically generated with medium confidence">
            <a:extLst>
              <a:ext uri="{FF2B5EF4-FFF2-40B4-BE49-F238E27FC236}">
                <a16:creationId xmlns:a16="http://schemas.microsoft.com/office/drawing/2014/main" id="{8245567E-71AC-57E9-9DD8-38E7BB71AF51}"/>
              </a:ext>
            </a:extLst>
          </p:cNvPr>
          <p:cNvPicPr>
            <a:picLocks noChangeAspect="1"/>
          </p:cNvPicPr>
          <p:nvPr/>
        </p:nvPicPr>
        <p:blipFill rotWithShape="1">
          <a:blip r:embed="rId15"/>
          <a:srcRect l="5486" t="11808" r="15492" b="10642"/>
          <a:stretch/>
        </p:blipFill>
        <p:spPr>
          <a:xfrm rot="5400000">
            <a:off x="14818760" y="12951594"/>
            <a:ext cx="5033615" cy="3704839"/>
          </a:xfrm>
          <a:prstGeom prst="rect">
            <a:avLst/>
          </a:prstGeom>
        </p:spPr>
      </p:pic>
      <p:sp>
        <p:nvSpPr>
          <p:cNvPr id="42" name="Arrow: Right 41">
            <a:extLst>
              <a:ext uri="{FF2B5EF4-FFF2-40B4-BE49-F238E27FC236}">
                <a16:creationId xmlns:a16="http://schemas.microsoft.com/office/drawing/2014/main" id="{9C4A8DC7-585D-D9A0-0FAA-2C1D1030F6F0}"/>
              </a:ext>
            </a:extLst>
          </p:cNvPr>
          <p:cNvSpPr/>
          <p:nvPr/>
        </p:nvSpPr>
        <p:spPr>
          <a:xfrm rot="10800000">
            <a:off x="20264120" y="14384648"/>
            <a:ext cx="1597151" cy="914400"/>
          </a:xfrm>
          <a:prstGeom prst="rightArrow">
            <a:avLst/>
          </a:prstGeom>
          <a:solidFill>
            <a:srgbClr val="6D1226"/>
          </a:solidFill>
          <a:ln>
            <a:solidFill>
              <a:srgbClr val="6D12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FE60107-F75A-3592-48B3-6F2EBD5B7416}"/>
              </a:ext>
            </a:extLst>
          </p:cNvPr>
          <p:cNvSpPr txBox="1"/>
          <p:nvPr/>
        </p:nvSpPr>
        <p:spPr>
          <a:xfrm>
            <a:off x="35315188" y="16467768"/>
            <a:ext cx="850912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b="1">
                <a:ea typeface="+mn-lt"/>
                <a:cs typeface="+mn-lt"/>
              </a:rPr>
              <a:t>Figure 1. </a:t>
            </a:r>
            <a:r>
              <a:rPr lang="en-US" sz="3600">
                <a:ea typeface="+mn-lt"/>
                <a:cs typeface="+mn-lt"/>
              </a:rPr>
              <a:t>Coin cell construction as depicted by </a:t>
            </a:r>
            <a:r>
              <a:rPr lang="en-US" sz="3600" err="1">
                <a:ea typeface="+mn-lt"/>
                <a:cs typeface="+mn-lt"/>
              </a:rPr>
              <a:t>Petrushenko</a:t>
            </a:r>
            <a:r>
              <a:rPr lang="en-US" sz="3600">
                <a:ea typeface="+mn-lt"/>
                <a:cs typeface="+mn-lt"/>
              </a:rPr>
              <a:t> et al.</a:t>
            </a:r>
          </a:p>
        </p:txBody>
      </p:sp>
      <p:pic>
        <p:nvPicPr>
          <p:cNvPr id="16" name="Picture 15" descr="A graph showing a cycle index&#10;&#10;Description automatically generated">
            <a:extLst>
              <a:ext uri="{FF2B5EF4-FFF2-40B4-BE49-F238E27FC236}">
                <a16:creationId xmlns:a16="http://schemas.microsoft.com/office/drawing/2014/main" id="{5FAA9E9A-FCF9-563E-8FEC-9F70834D906E}"/>
              </a:ext>
            </a:extLst>
          </p:cNvPr>
          <p:cNvPicPr>
            <a:picLocks noChangeAspect="1"/>
          </p:cNvPicPr>
          <p:nvPr/>
        </p:nvPicPr>
        <p:blipFill>
          <a:blip r:embed="rId16"/>
          <a:stretch>
            <a:fillRect/>
          </a:stretch>
        </p:blipFill>
        <p:spPr>
          <a:xfrm>
            <a:off x="20766395" y="18861650"/>
            <a:ext cx="9881938" cy="4616517"/>
          </a:xfrm>
          <a:prstGeom prst="rect">
            <a:avLst/>
          </a:prstGeom>
        </p:spPr>
      </p:pic>
      <p:pic>
        <p:nvPicPr>
          <p:cNvPr id="19" name="Picture 18" descr="A graph of a cell potential&#10;&#10;Description automatically generated">
            <a:extLst>
              <a:ext uri="{FF2B5EF4-FFF2-40B4-BE49-F238E27FC236}">
                <a16:creationId xmlns:a16="http://schemas.microsoft.com/office/drawing/2014/main" id="{301EE6B7-432D-2B20-D2A5-35B3041151D8}"/>
              </a:ext>
            </a:extLst>
          </p:cNvPr>
          <p:cNvPicPr>
            <a:picLocks noChangeAspect="1"/>
          </p:cNvPicPr>
          <p:nvPr/>
        </p:nvPicPr>
        <p:blipFill>
          <a:blip r:embed="rId17"/>
          <a:stretch>
            <a:fillRect/>
          </a:stretch>
        </p:blipFill>
        <p:spPr>
          <a:xfrm>
            <a:off x="20878733" y="25310841"/>
            <a:ext cx="9766436" cy="4963028"/>
          </a:xfrm>
          <a:prstGeom prst="rect">
            <a:avLst/>
          </a:prstGeom>
        </p:spPr>
      </p:pic>
      <p:pic>
        <p:nvPicPr>
          <p:cNvPr id="30" name="Picture 29" descr="A line graph of different colored lines&#10;&#10;Description automatically generated">
            <a:extLst>
              <a:ext uri="{FF2B5EF4-FFF2-40B4-BE49-F238E27FC236}">
                <a16:creationId xmlns:a16="http://schemas.microsoft.com/office/drawing/2014/main" id="{ADB877D6-7960-470B-CD57-B6FD6DC5796B}"/>
              </a:ext>
            </a:extLst>
          </p:cNvPr>
          <p:cNvPicPr>
            <a:picLocks noChangeAspect="1"/>
          </p:cNvPicPr>
          <p:nvPr/>
        </p:nvPicPr>
        <p:blipFill>
          <a:blip r:embed="rId18"/>
          <a:stretch>
            <a:fillRect/>
          </a:stretch>
        </p:blipFill>
        <p:spPr>
          <a:xfrm>
            <a:off x="31261361" y="18561028"/>
            <a:ext cx="11152472" cy="4616517"/>
          </a:xfrm>
          <a:prstGeom prst="rect">
            <a:avLst/>
          </a:prstGeom>
        </p:spPr>
      </p:pic>
      <p:pic>
        <p:nvPicPr>
          <p:cNvPr id="33" name="Picture 32" descr="A graph of different colors&#10;&#10;Description automatically generated">
            <a:extLst>
              <a:ext uri="{FF2B5EF4-FFF2-40B4-BE49-F238E27FC236}">
                <a16:creationId xmlns:a16="http://schemas.microsoft.com/office/drawing/2014/main" id="{5E34A63A-D2EB-9454-750B-FCC899CDED53}"/>
              </a:ext>
            </a:extLst>
          </p:cNvPr>
          <p:cNvPicPr>
            <a:picLocks noChangeAspect="1"/>
          </p:cNvPicPr>
          <p:nvPr/>
        </p:nvPicPr>
        <p:blipFill>
          <a:blip r:embed="rId19"/>
          <a:stretch>
            <a:fillRect/>
          </a:stretch>
        </p:blipFill>
        <p:spPr>
          <a:xfrm>
            <a:off x="31258197" y="24156338"/>
            <a:ext cx="11036968" cy="4847523"/>
          </a:xfrm>
          <a:prstGeom prst="rect">
            <a:avLst/>
          </a:prstGeom>
        </p:spPr>
      </p:pic>
      <p:sp>
        <p:nvSpPr>
          <p:cNvPr id="37" name="TextBox 36">
            <a:extLst>
              <a:ext uri="{FF2B5EF4-FFF2-40B4-BE49-F238E27FC236}">
                <a16:creationId xmlns:a16="http://schemas.microsoft.com/office/drawing/2014/main" id="{64DD69F2-D112-B75A-CF05-F61F93517851}"/>
              </a:ext>
            </a:extLst>
          </p:cNvPr>
          <p:cNvSpPr txBox="1"/>
          <p:nvPr/>
        </p:nvSpPr>
        <p:spPr>
          <a:xfrm>
            <a:off x="21923010" y="23614641"/>
            <a:ext cx="74918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Figure 4. </a:t>
            </a:r>
            <a:r>
              <a:rPr lang="en-US" sz="3200">
                <a:ea typeface="Calibri"/>
                <a:cs typeface="Calibri"/>
              </a:rPr>
              <a:t>Capacity drop and coulombic efficiency over 315 cycles.</a:t>
            </a:r>
          </a:p>
        </p:txBody>
      </p:sp>
      <p:sp>
        <p:nvSpPr>
          <p:cNvPr id="40" name="TextBox 39">
            <a:extLst>
              <a:ext uri="{FF2B5EF4-FFF2-40B4-BE49-F238E27FC236}">
                <a16:creationId xmlns:a16="http://schemas.microsoft.com/office/drawing/2014/main" id="{C16EF874-0A43-FACF-88C7-65268F02C454}"/>
              </a:ext>
            </a:extLst>
          </p:cNvPr>
          <p:cNvSpPr txBox="1"/>
          <p:nvPr/>
        </p:nvSpPr>
        <p:spPr>
          <a:xfrm>
            <a:off x="22038514" y="30371577"/>
            <a:ext cx="74918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Figure 6. </a:t>
            </a:r>
            <a:r>
              <a:rPr lang="en-US" sz="3200">
                <a:ea typeface="Calibri"/>
                <a:cs typeface="Calibri"/>
              </a:rPr>
              <a:t>Cyclic voltammetry at a sweep rate of 0.001 V/s between  2.5 and 4.5 V.</a:t>
            </a:r>
          </a:p>
        </p:txBody>
      </p:sp>
      <p:sp>
        <p:nvSpPr>
          <p:cNvPr id="43" name="TextBox 42">
            <a:extLst>
              <a:ext uri="{FF2B5EF4-FFF2-40B4-BE49-F238E27FC236}">
                <a16:creationId xmlns:a16="http://schemas.microsoft.com/office/drawing/2014/main" id="{7BEC5383-29D0-84AC-ED8B-78DAF526E669}"/>
              </a:ext>
            </a:extLst>
          </p:cNvPr>
          <p:cNvSpPr txBox="1"/>
          <p:nvPr/>
        </p:nvSpPr>
        <p:spPr>
          <a:xfrm>
            <a:off x="32607053" y="28985538"/>
            <a:ext cx="847366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Figure 7. </a:t>
            </a:r>
            <a:r>
              <a:rPr lang="en-US" sz="3200">
                <a:ea typeface="Calibri"/>
                <a:cs typeface="Calibri"/>
              </a:rPr>
              <a:t>Capacity retention comparison between other coating methods found in literature</a:t>
            </a:r>
            <a:r>
              <a:rPr lang="en-US" sz="3200" baseline="30000">
                <a:ea typeface="Calibri"/>
                <a:cs typeface="Calibri"/>
              </a:rPr>
              <a:t>2,3,4</a:t>
            </a:r>
            <a:r>
              <a:rPr lang="en-US" sz="3200">
                <a:ea typeface="Calibri"/>
                <a:cs typeface="Calibri"/>
              </a:rPr>
              <a:t>.</a:t>
            </a:r>
          </a:p>
        </p:txBody>
      </p:sp>
      <p:sp>
        <p:nvSpPr>
          <p:cNvPr id="45" name="TextBox 44">
            <a:extLst>
              <a:ext uri="{FF2B5EF4-FFF2-40B4-BE49-F238E27FC236}">
                <a16:creationId xmlns:a16="http://schemas.microsoft.com/office/drawing/2014/main" id="{E10EDFD8-D99C-A863-520C-AB71E9A448F5}"/>
              </a:ext>
            </a:extLst>
          </p:cNvPr>
          <p:cNvSpPr txBox="1"/>
          <p:nvPr/>
        </p:nvSpPr>
        <p:spPr>
          <a:xfrm>
            <a:off x="33242320" y="23152629"/>
            <a:ext cx="749189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ea typeface="Calibri"/>
                <a:cs typeface="Calibri"/>
              </a:rPr>
              <a:t>Figure 5. </a:t>
            </a:r>
            <a:r>
              <a:rPr lang="en-US" sz="3200">
                <a:ea typeface="Calibri"/>
                <a:cs typeface="Calibri"/>
              </a:rPr>
              <a:t>Capacity loss across 300 cycles as a function of voltage.</a:t>
            </a:r>
          </a:p>
        </p:txBody>
      </p:sp>
      <p:pic>
        <p:nvPicPr>
          <p:cNvPr id="8" name="PA voice over">
            <a:hlinkClick r:id="" action="ppaction://media"/>
            <a:extLst>
              <a:ext uri="{FF2B5EF4-FFF2-40B4-BE49-F238E27FC236}">
                <a16:creationId xmlns:a16="http://schemas.microsoft.com/office/drawing/2014/main" id="{CCA43B7E-BEA1-4CB9-8B33-DCADBA49897E}"/>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1304587" y="745619"/>
            <a:ext cx="2177583" cy="1908310"/>
          </a:xfrm>
          <a:prstGeom prst="rect">
            <a:avLst/>
          </a:prstGeom>
        </p:spPr>
      </p:pic>
      <p:pic>
        <p:nvPicPr>
          <p:cNvPr id="44" name="Picture 43" descr="Palmetto Academy - National Space Grant Foundation">
            <a:extLst>
              <a:ext uri="{FF2B5EF4-FFF2-40B4-BE49-F238E27FC236}">
                <a16:creationId xmlns:a16="http://schemas.microsoft.com/office/drawing/2014/main" id="{9CBB9859-4DA9-C94A-3D10-D13984EF5156}"/>
              </a:ext>
            </a:extLst>
          </p:cNvPr>
          <p:cNvPicPr>
            <a:picLocks noChangeAspect="1"/>
          </p:cNvPicPr>
          <p:nvPr/>
        </p:nvPicPr>
        <p:blipFill>
          <a:blip r:embed="rId21"/>
          <a:srcRect l="5119" t="67" r="5063" b="1261"/>
          <a:stretch/>
        </p:blipFill>
        <p:spPr>
          <a:xfrm>
            <a:off x="10255226" y="30369636"/>
            <a:ext cx="2124565" cy="1970381"/>
          </a:xfrm>
          <a:prstGeom prst="rect">
            <a:avLst/>
          </a:prstGeom>
        </p:spPr>
      </p:pic>
    </p:spTree>
    <p:extLst>
      <p:ext uri="{BB962C8B-B14F-4D97-AF65-F5344CB8AC3E}">
        <p14:creationId xmlns:p14="http://schemas.microsoft.com/office/powerpoint/2010/main" val="17531486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nextCondLst>
                <p:cond evt="onClick" delay="0">
                  <p:tgtEl>
                    <p:spTgt spid="8"/>
                  </p:tgtEl>
                </p:cond>
              </p:nextCondLst>
            </p:seq>
            <p:audio>
              <p:cMediaNode>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earch Template 1 (four column)" id="{69B549C7-F8CE-7143-AA4E-C64621EED507}" vid="{05126EFE-3EB5-D344-9782-DE5E64EFE7EB}"/>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Research Poster Template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Fields</dc:creator>
  <cp:revision>23</cp:revision>
  <cp:lastPrinted>2019-12-05T13:16:31Z</cp:lastPrinted>
  <dcterms:created xsi:type="dcterms:W3CDTF">2020-10-12T18:25:40Z</dcterms:created>
  <dcterms:modified xsi:type="dcterms:W3CDTF">2024-08-14T20:50:07Z</dcterms:modified>
</cp:coreProperties>
</file>