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8" r:id="rId5"/>
  </p:sldIdLst>
  <p:sldSz cx="438912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5941"/>
    <a:srgbClr val="869D7A"/>
    <a:srgbClr val="BBE1C3"/>
    <a:srgbClr val="BBFF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3CF2CC-A925-487A-B5A7-8958FD177C2D}" v="6" dt="2024-08-05T17:54:50.7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presProps" Target="presProps.xml"/><Relationship Id="rId5" Type="http://schemas.openxmlformats.org/officeDocument/2006/relationships/slide" Target="slides/slide1.xml"/><Relationship Id="rId1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p>
        </p:txBody>
      </p:sp>
      <p:sp>
        <p:nvSpPr>
          <p:cNvPr id="4" name="Date Placeholder 3"/>
          <p:cNvSpPr>
            <a:spLocks noGrp="1"/>
          </p:cNvSpPr>
          <p:nvPr>
            <p:ph type="dt" sz="half" idx="10"/>
          </p:nvPr>
        </p:nvSpPr>
        <p:spPr/>
        <p:txBody>
          <a:bodyPr/>
          <a:lstStyle/>
          <a:p>
            <a:fld id="{2FBD2CD5-2501-4459-8CF1-34E683999E6F}" type="datetimeFigureOut">
              <a:rPr lang="en-US" smtClean="0"/>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EA2FAF-8F29-449F-947C-D4779486038C}" type="slidenum">
              <a:rPr lang="en-US" smtClean="0"/>
              <a:t>‹#›</a:t>
            </a:fld>
            <a:endParaRPr lang="en-US"/>
          </a:p>
        </p:txBody>
      </p:sp>
    </p:spTree>
    <p:extLst>
      <p:ext uri="{BB962C8B-B14F-4D97-AF65-F5344CB8AC3E}">
        <p14:creationId xmlns:p14="http://schemas.microsoft.com/office/powerpoint/2010/main" val="3405449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BD2CD5-2501-4459-8CF1-34E683999E6F}" type="datetimeFigureOut">
              <a:rPr lang="en-US" smtClean="0"/>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EA2FAF-8F29-449F-947C-D4779486038C}" type="slidenum">
              <a:rPr lang="en-US" smtClean="0"/>
              <a:t>‹#›</a:t>
            </a:fld>
            <a:endParaRPr lang="en-US"/>
          </a:p>
        </p:txBody>
      </p:sp>
    </p:spTree>
    <p:extLst>
      <p:ext uri="{BB962C8B-B14F-4D97-AF65-F5344CB8AC3E}">
        <p14:creationId xmlns:p14="http://schemas.microsoft.com/office/powerpoint/2010/main" val="1160298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BD2CD5-2501-4459-8CF1-34E683999E6F}" type="datetimeFigureOut">
              <a:rPr lang="en-US" smtClean="0"/>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EA2FAF-8F29-449F-947C-D4779486038C}" type="slidenum">
              <a:rPr lang="en-US" smtClean="0"/>
              <a:t>‹#›</a:t>
            </a:fld>
            <a:endParaRPr lang="en-US"/>
          </a:p>
        </p:txBody>
      </p:sp>
    </p:spTree>
    <p:extLst>
      <p:ext uri="{BB962C8B-B14F-4D97-AF65-F5344CB8AC3E}">
        <p14:creationId xmlns:p14="http://schemas.microsoft.com/office/powerpoint/2010/main" val="3535187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BD2CD5-2501-4459-8CF1-34E683999E6F}" type="datetimeFigureOut">
              <a:rPr lang="en-US" smtClean="0"/>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EA2FAF-8F29-449F-947C-D4779486038C}" type="slidenum">
              <a:rPr lang="en-US" smtClean="0"/>
              <a:t>‹#›</a:t>
            </a:fld>
            <a:endParaRPr lang="en-US"/>
          </a:p>
        </p:txBody>
      </p:sp>
    </p:spTree>
    <p:extLst>
      <p:ext uri="{BB962C8B-B14F-4D97-AF65-F5344CB8AC3E}">
        <p14:creationId xmlns:p14="http://schemas.microsoft.com/office/powerpoint/2010/main" val="14008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FBD2CD5-2501-4459-8CF1-34E683999E6F}" type="datetimeFigureOut">
              <a:rPr lang="en-US" smtClean="0"/>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EA2FAF-8F29-449F-947C-D4779486038C}" type="slidenum">
              <a:rPr lang="en-US" smtClean="0"/>
              <a:t>‹#›</a:t>
            </a:fld>
            <a:endParaRPr lang="en-US"/>
          </a:p>
        </p:txBody>
      </p:sp>
    </p:spTree>
    <p:extLst>
      <p:ext uri="{BB962C8B-B14F-4D97-AF65-F5344CB8AC3E}">
        <p14:creationId xmlns:p14="http://schemas.microsoft.com/office/powerpoint/2010/main" val="3806038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7520" y="8763000"/>
            <a:ext cx="1865376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219920" y="8763000"/>
            <a:ext cx="1865376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BD2CD5-2501-4459-8CF1-34E683999E6F}" type="datetimeFigureOut">
              <a:rPr lang="en-US" smtClean="0"/>
              <a:t>8/15/2024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EA2FAF-8F29-449F-947C-D4779486038C}" type="slidenum">
              <a:rPr lang="en-US" smtClean="0"/>
              <a:t>‹#›</a:t>
            </a:fld>
            <a:endParaRPr lang="en-US"/>
          </a:p>
        </p:txBody>
      </p:sp>
    </p:spTree>
    <p:extLst>
      <p:ext uri="{BB962C8B-B14F-4D97-AF65-F5344CB8AC3E}">
        <p14:creationId xmlns:p14="http://schemas.microsoft.com/office/powerpoint/2010/main" val="2857914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BD2CD5-2501-4459-8CF1-34E683999E6F}" type="datetimeFigureOut">
              <a:rPr lang="en-US" smtClean="0"/>
              <a:t>8/15/2024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EA2FAF-8F29-449F-947C-D4779486038C}" type="slidenum">
              <a:rPr lang="en-US" smtClean="0"/>
              <a:t>‹#›</a:t>
            </a:fld>
            <a:endParaRPr lang="en-US"/>
          </a:p>
        </p:txBody>
      </p:sp>
    </p:spTree>
    <p:extLst>
      <p:ext uri="{BB962C8B-B14F-4D97-AF65-F5344CB8AC3E}">
        <p14:creationId xmlns:p14="http://schemas.microsoft.com/office/powerpoint/2010/main" val="1370549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BD2CD5-2501-4459-8CF1-34E683999E6F}" type="datetimeFigureOut">
              <a:rPr lang="en-US" smtClean="0"/>
              <a:t>8/15/2024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EA2FAF-8F29-449F-947C-D4779486038C}" type="slidenum">
              <a:rPr lang="en-US" smtClean="0"/>
              <a:t>‹#›</a:t>
            </a:fld>
            <a:endParaRPr lang="en-US"/>
          </a:p>
        </p:txBody>
      </p:sp>
    </p:spTree>
    <p:extLst>
      <p:ext uri="{BB962C8B-B14F-4D97-AF65-F5344CB8AC3E}">
        <p14:creationId xmlns:p14="http://schemas.microsoft.com/office/powerpoint/2010/main" val="492578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BD2CD5-2501-4459-8CF1-34E683999E6F}" type="datetimeFigureOut">
              <a:rPr lang="en-US" smtClean="0"/>
              <a:t>8/15/2024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EA2FAF-8F29-449F-947C-D4779486038C}" type="slidenum">
              <a:rPr lang="en-US" smtClean="0"/>
              <a:t>‹#›</a:t>
            </a:fld>
            <a:endParaRPr lang="en-US"/>
          </a:p>
        </p:txBody>
      </p:sp>
    </p:spTree>
    <p:extLst>
      <p:ext uri="{BB962C8B-B14F-4D97-AF65-F5344CB8AC3E}">
        <p14:creationId xmlns:p14="http://schemas.microsoft.com/office/powerpoint/2010/main" val="309597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2FBD2CD5-2501-4459-8CF1-34E683999E6F}" type="datetimeFigureOut">
              <a:rPr lang="en-US" smtClean="0"/>
              <a:t>8/15/2024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EA2FAF-8F29-449F-947C-D4779486038C}" type="slidenum">
              <a:rPr lang="en-US" smtClean="0"/>
              <a:t>‹#›</a:t>
            </a:fld>
            <a:endParaRPr lang="en-US"/>
          </a:p>
        </p:txBody>
      </p:sp>
    </p:spTree>
    <p:extLst>
      <p:ext uri="{BB962C8B-B14F-4D97-AF65-F5344CB8AC3E}">
        <p14:creationId xmlns:p14="http://schemas.microsoft.com/office/powerpoint/2010/main" val="3532016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2FBD2CD5-2501-4459-8CF1-34E683999E6F}" type="datetimeFigureOut">
              <a:rPr lang="en-US" smtClean="0"/>
              <a:t>8/15/2024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EA2FAF-8F29-449F-947C-D4779486038C}" type="slidenum">
              <a:rPr lang="en-US" smtClean="0"/>
              <a:t>‹#›</a:t>
            </a:fld>
            <a:endParaRPr lang="en-US"/>
          </a:p>
        </p:txBody>
      </p:sp>
    </p:spTree>
    <p:extLst>
      <p:ext uri="{BB962C8B-B14F-4D97-AF65-F5344CB8AC3E}">
        <p14:creationId xmlns:p14="http://schemas.microsoft.com/office/powerpoint/2010/main" val="2125136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2FBD2CD5-2501-4459-8CF1-34E683999E6F}" type="datetimeFigureOut">
              <a:rPr lang="en-US" smtClean="0"/>
              <a:t>8/15/2024</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94EA2FAF-8F29-449F-947C-D4779486038C}" type="slidenum">
              <a:rPr lang="en-US" smtClean="0"/>
              <a:t>‹#›</a:t>
            </a:fld>
            <a:endParaRPr lang="en-US"/>
          </a:p>
        </p:txBody>
      </p:sp>
    </p:spTree>
    <p:extLst>
      <p:ext uri="{BB962C8B-B14F-4D97-AF65-F5344CB8AC3E}">
        <p14:creationId xmlns:p14="http://schemas.microsoft.com/office/powerpoint/2010/main" val="23280700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9.png"/><Relationship Id="rId18" Type="http://schemas.openxmlformats.org/officeDocument/2006/relationships/image" Target="../media/image14.emf"/><Relationship Id="rId26" Type="http://schemas.openxmlformats.org/officeDocument/2006/relationships/image" Target="../media/image22.png"/><Relationship Id="rId39" Type="http://schemas.openxmlformats.org/officeDocument/2006/relationships/image" Target="../media/image35.png"/><Relationship Id="rId21" Type="http://schemas.openxmlformats.org/officeDocument/2006/relationships/image" Target="../media/image17.png"/><Relationship Id="rId34" Type="http://schemas.openxmlformats.org/officeDocument/2006/relationships/image" Target="../media/image30.png"/><Relationship Id="rId42" Type="http://schemas.openxmlformats.org/officeDocument/2006/relationships/image" Target="../media/image38.png"/><Relationship Id="rId7" Type="http://schemas.microsoft.com/office/2007/relationships/hdphoto" Target="../media/hdphoto1.wdp"/><Relationship Id="rId2" Type="http://schemas.openxmlformats.org/officeDocument/2006/relationships/audio" Target="../media/media1.m4a"/><Relationship Id="rId16" Type="http://schemas.openxmlformats.org/officeDocument/2006/relationships/image" Target="../media/image12.png"/><Relationship Id="rId29" Type="http://schemas.openxmlformats.org/officeDocument/2006/relationships/image" Target="../media/image25.png"/><Relationship Id="rId1" Type="http://schemas.microsoft.com/office/2007/relationships/media" Target="../media/media1.m4a"/><Relationship Id="rId6" Type="http://schemas.openxmlformats.org/officeDocument/2006/relationships/image" Target="../media/image3.png"/><Relationship Id="rId11" Type="http://schemas.openxmlformats.org/officeDocument/2006/relationships/image" Target="../media/image7.png"/><Relationship Id="rId24" Type="http://schemas.openxmlformats.org/officeDocument/2006/relationships/image" Target="../media/image20.png"/><Relationship Id="rId32" Type="http://schemas.openxmlformats.org/officeDocument/2006/relationships/image" Target="../media/image28.png"/><Relationship Id="rId37" Type="http://schemas.openxmlformats.org/officeDocument/2006/relationships/image" Target="../media/image33.png"/><Relationship Id="rId40" Type="http://schemas.openxmlformats.org/officeDocument/2006/relationships/image" Target="../media/image36.png"/><Relationship Id="rId45" Type="http://schemas.openxmlformats.org/officeDocument/2006/relationships/image" Target="../media/image41.png"/><Relationship Id="rId5" Type="http://schemas.openxmlformats.org/officeDocument/2006/relationships/image" Target="../media/image2.png"/><Relationship Id="rId15" Type="http://schemas.openxmlformats.org/officeDocument/2006/relationships/image" Target="../media/image11.png"/><Relationship Id="rId23" Type="http://schemas.openxmlformats.org/officeDocument/2006/relationships/image" Target="../media/image19.png"/><Relationship Id="rId28" Type="http://schemas.openxmlformats.org/officeDocument/2006/relationships/image" Target="../media/image24.png"/><Relationship Id="rId36" Type="http://schemas.openxmlformats.org/officeDocument/2006/relationships/image" Target="../media/image32.png"/><Relationship Id="rId10" Type="http://schemas.openxmlformats.org/officeDocument/2006/relationships/image" Target="../media/image6.png"/><Relationship Id="rId19" Type="http://schemas.openxmlformats.org/officeDocument/2006/relationships/image" Target="../media/image15.png"/><Relationship Id="rId31" Type="http://schemas.openxmlformats.org/officeDocument/2006/relationships/image" Target="../media/image27.png"/><Relationship Id="rId44" Type="http://schemas.openxmlformats.org/officeDocument/2006/relationships/image" Target="../media/image40.png"/><Relationship Id="rId4" Type="http://schemas.openxmlformats.org/officeDocument/2006/relationships/image" Target="../media/image1.png"/><Relationship Id="rId9" Type="http://schemas.openxmlformats.org/officeDocument/2006/relationships/image" Target="../media/image5.png"/><Relationship Id="rId14" Type="http://schemas.openxmlformats.org/officeDocument/2006/relationships/image" Target="../media/image10.png"/><Relationship Id="rId22" Type="http://schemas.openxmlformats.org/officeDocument/2006/relationships/image" Target="../media/image18.png"/><Relationship Id="rId27" Type="http://schemas.openxmlformats.org/officeDocument/2006/relationships/image" Target="../media/image23.png"/><Relationship Id="rId30" Type="http://schemas.openxmlformats.org/officeDocument/2006/relationships/image" Target="../media/image26.png"/><Relationship Id="rId35" Type="http://schemas.openxmlformats.org/officeDocument/2006/relationships/image" Target="../media/image31.png"/><Relationship Id="rId43" Type="http://schemas.openxmlformats.org/officeDocument/2006/relationships/image" Target="../media/image39.png"/><Relationship Id="rId8" Type="http://schemas.openxmlformats.org/officeDocument/2006/relationships/image" Target="../media/image4.png"/><Relationship Id="rId3" Type="http://schemas.openxmlformats.org/officeDocument/2006/relationships/slideLayout" Target="../slideLayouts/slideLayout1.xml"/><Relationship Id="rId12" Type="http://schemas.openxmlformats.org/officeDocument/2006/relationships/image" Target="../media/image8.png"/><Relationship Id="rId17" Type="http://schemas.openxmlformats.org/officeDocument/2006/relationships/image" Target="../media/image13.emf"/><Relationship Id="rId25" Type="http://schemas.openxmlformats.org/officeDocument/2006/relationships/image" Target="../media/image21.png"/><Relationship Id="rId33" Type="http://schemas.openxmlformats.org/officeDocument/2006/relationships/image" Target="../media/image29.png"/><Relationship Id="rId38" Type="http://schemas.openxmlformats.org/officeDocument/2006/relationships/image" Target="../media/image34.png"/><Relationship Id="rId20" Type="http://schemas.openxmlformats.org/officeDocument/2006/relationships/image" Target="../media/image16.png"/><Relationship Id="rId41"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BE1C3"/>
        </a:solidFill>
        <a:effectLst/>
      </p:bgPr>
    </p:bg>
    <p:spTree>
      <p:nvGrpSpPr>
        <p:cNvPr id="1" name=""/>
        <p:cNvGrpSpPr/>
        <p:nvPr/>
      </p:nvGrpSpPr>
      <p:grpSpPr>
        <a:xfrm>
          <a:off x="0" y="0"/>
          <a:ext cx="0" cy="0"/>
          <a:chOff x="0" y="0"/>
          <a:chExt cx="0" cy="0"/>
        </a:xfrm>
      </p:grpSpPr>
      <p:sp>
        <p:nvSpPr>
          <p:cNvPr id="39" name="Rectangle 38"/>
          <p:cNvSpPr/>
          <p:nvPr/>
        </p:nvSpPr>
        <p:spPr>
          <a:xfrm>
            <a:off x="14710948" y="20033932"/>
            <a:ext cx="14264640" cy="1895252"/>
          </a:xfrm>
          <a:prstGeom prst="rect">
            <a:avLst/>
          </a:prstGeom>
          <a:solidFill>
            <a:srgbClr val="869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4710947" y="20546051"/>
            <a:ext cx="14264641" cy="12214532"/>
          </a:xfrm>
          <a:prstGeom prst="rect">
            <a:avLst/>
          </a:prstGeom>
          <a:solidFill>
            <a:srgbClr val="869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247414" y="7691985"/>
            <a:ext cx="14142354" cy="24791965"/>
          </a:xfrm>
          <a:prstGeom prst="rect">
            <a:avLst/>
          </a:prstGeom>
          <a:solidFill>
            <a:srgbClr val="869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118EC73-E080-4434-78FF-DCEF1EAEE882}"/>
              </a:ext>
            </a:extLst>
          </p:cNvPr>
          <p:cNvSpPr/>
          <p:nvPr/>
        </p:nvSpPr>
        <p:spPr>
          <a:xfrm>
            <a:off x="5" y="0"/>
            <a:ext cx="43891195" cy="5007424"/>
          </a:xfrm>
          <a:prstGeom prst="rect">
            <a:avLst/>
          </a:prstGeom>
          <a:solidFill>
            <a:srgbClr val="869D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1472"/>
          </a:p>
        </p:txBody>
      </p:sp>
      <p:sp>
        <p:nvSpPr>
          <p:cNvPr id="6" name="TextBox 5">
            <a:extLst>
              <a:ext uri="{FF2B5EF4-FFF2-40B4-BE49-F238E27FC236}">
                <a16:creationId xmlns:a16="http://schemas.microsoft.com/office/drawing/2014/main" id="{F38D5245-8EF5-71C4-F232-DC4CDEE1A2E2}"/>
              </a:ext>
            </a:extLst>
          </p:cNvPr>
          <p:cNvSpPr txBox="1"/>
          <p:nvPr/>
        </p:nvSpPr>
        <p:spPr>
          <a:xfrm>
            <a:off x="9533913" y="-51063"/>
            <a:ext cx="24823373" cy="2554545"/>
          </a:xfrm>
          <a:prstGeom prst="rect">
            <a:avLst/>
          </a:prstGeom>
          <a:noFill/>
        </p:spPr>
        <p:txBody>
          <a:bodyPr wrap="square" rtlCol="0">
            <a:spAutoFit/>
          </a:bodyPr>
          <a:lstStyle/>
          <a:p>
            <a:pPr algn="ctr"/>
            <a:r>
              <a:rPr lang="en-US" sz="8000">
                <a:solidFill>
                  <a:schemeClr val="bg1"/>
                </a:solidFill>
                <a:latin typeface="Georgia" panose="02040502050405020303" pitchFamily="18" charset="0"/>
              </a:rPr>
              <a:t>Universality Laws in Pure fluids and Critical point Experiments under Density Gradients</a:t>
            </a:r>
          </a:p>
        </p:txBody>
      </p:sp>
      <p:sp>
        <p:nvSpPr>
          <p:cNvPr id="7" name="TextBox 6">
            <a:extLst>
              <a:ext uri="{FF2B5EF4-FFF2-40B4-BE49-F238E27FC236}">
                <a16:creationId xmlns:a16="http://schemas.microsoft.com/office/drawing/2014/main" id="{04BA4FD2-12FF-97BF-D29B-E93DE8E29565}"/>
              </a:ext>
            </a:extLst>
          </p:cNvPr>
          <p:cNvSpPr txBox="1"/>
          <p:nvPr/>
        </p:nvSpPr>
        <p:spPr>
          <a:xfrm>
            <a:off x="5148340" y="2684561"/>
            <a:ext cx="35248435" cy="1569660"/>
          </a:xfrm>
          <a:prstGeom prst="rect">
            <a:avLst/>
          </a:prstGeom>
          <a:noFill/>
        </p:spPr>
        <p:txBody>
          <a:bodyPr wrap="square" lIns="91440" tIns="45720" rIns="91440" bIns="45720" rtlCol="0" anchor="t">
            <a:spAutoFit/>
          </a:bodyPr>
          <a:lstStyle/>
          <a:p>
            <a:pPr algn="ctr"/>
            <a:r>
              <a:rPr lang="en-US" sz="4800">
                <a:solidFill>
                  <a:schemeClr val="bg1"/>
                </a:solidFill>
                <a:latin typeface="Lucida Sans"/>
              </a:rPr>
              <a:t>Ella Muschlitz</a:t>
            </a:r>
            <a:r>
              <a:rPr lang="en-US" sz="4800" baseline="30000">
                <a:solidFill>
                  <a:schemeClr val="bg1"/>
                </a:solidFill>
                <a:latin typeface="Lucida Sans"/>
              </a:rPr>
              <a:t>1</a:t>
            </a:r>
            <a:r>
              <a:rPr lang="en-US" sz="4800">
                <a:solidFill>
                  <a:schemeClr val="bg1"/>
                </a:solidFill>
                <a:latin typeface="Lucida Sans"/>
              </a:rPr>
              <a:t>, Ana Oprisan</a:t>
            </a:r>
            <a:r>
              <a:rPr lang="en-US" sz="4800" baseline="30000">
                <a:solidFill>
                  <a:schemeClr val="bg1"/>
                </a:solidFill>
                <a:latin typeface="Lucida Sans"/>
              </a:rPr>
              <a:t>1</a:t>
            </a:r>
            <a:r>
              <a:rPr lang="en-US" sz="4800">
                <a:solidFill>
                  <a:schemeClr val="bg1"/>
                </a:solidFill>
                <a:latin typeface="Lucida Sans"/>
              </a:rPr>
              <a:t>, Yves Garrabos</a:t>
            </a:r>
            <a:r>
              <a:rPr lang="en-US" sz="3200" baseline="30000">
                <a:solidFill>
                  <a:schemeClr val="bg1"/>
                </a:solidFill>
                <a:latin typeface="Lucida Sans"/>
              </a:rPr>
              <a:t>2  </a:t>
            </a:r>
            <a:r>
              <a:rPr lang="en-US" sz="4800">
                <a:solidFill>
                  <a:schemeClr val="bg1"/>
                </a:solidFill>
                <a:latin typeface="Lucida Sans"/>
              </a:rPr>
              <a:t>Carole Lecoutre</a:t>
            </a:r>
            <a:r>
              <a:rPr lang="en-US" sz="4800" baseline="30000">
                <a:solidFill>
                  <a:schemeClr val="bg1"/>
                </a:solidFill>
                <a:latin typeface="Lucida Sans"/>
              </a:rPr>
              <a:t>2</a:t>
            </a:r>
            <a:r>
              <a:rPr lang="en-US" sz="4800">
                <a:solidFill>
                  <a:schemeClr val="bg1"/>
                </a:solidFill>
                <a:latin typeface="Lucida Sans"/>
              </a:rPr>
              <a:t>, Gurunath Gandikota</a:t>
            </a:r>
            <a:r>
              <a:rPr lang="en-US" sz="4800" baseline="30000">
                <a:solidFill>
                  <a:schemeClr val="bg1"/>
                </a:solidFill>
                <a:latin typeface="Lucida Sans"/>
              </a:rPr>
              <a:t>3</a:t>
            </a:r>
            <a:r>
              <a:rPr lang="en-US" sz="4800">
                <a:solidFill>
                  <a:schemeClr val="bg1"/>
                </a:solidFill>
                <a:latin typeface="Lucida Sans"/>
              </a:rPr>
              <a:t>, Denis Chatain</a:t>
            </a:r>
            <a:r>
              <a:rPr lang="en-US" sz="4800" baseline="30000">
                <a:solidFill>
                  <a:schemeClr val="bg1"/>
                </a:solidFill>
                <a:latin typeface="Lucida Sans"/>
              </a:rPr>
              <a:t>3</a:t>
            </a:r>
            <a:r>
              <a:rPr lang="en-US" sz="4800">
                <a:solidFill>
                  <a:schemeClr val="bg1"/>
                </a:solidFill>
                <a:latin typeface="Lucida Sans"/>
              </a:rPr>
              <a:t>, Daniel Beysens</a:t>
            </a:r>
            <a:r>
              <a:rPr lang="en-US" sz="4800" baseline="30000">
                <a:solidFill>
                  <a:schemeClr val="bg1"/>
                </a:solidFill>
                <a:latin typeface="Lucida Sans"/>
              </a:rPr>
              <a:t>4</a:t>
            </a:r>
            <a:endParaRPr lang="en-US" sz="4800">
              <a:solidFill>
                <a:schemeClr val="bg1"/>
              </a:solidFill>
              <a:latin typeface="Lucida Sans"/>
            </a:endParaRPr>
          </a:p>
          <a:p>
            <a:pPr algn="ctr"/>
            <a:endParaRPr lang="en-US" sz="4800">
              <a:solidFill>
                <a:schemeClr val="bg1"/>
              </a:solidFill>
              <a:latin typeface="Georgia" panose="02040502050405020303" pitchFamily="18" charset="0"/>
            </a:endParaRPr>
          </a:p>
        </p:txBody>
      </p:sp>
      <p:sp>
        <p:nvSpPr>
          <p:cNvPr id="8" name="TextBox 7">
            <a:extLst>
              <a:ext uri="{FF2B5EF4-FFF2-40B4-BE49-F238E27FC236}">
                <a16:creationId xmlns:a16="http://schemas.microsoft.com/office/drawing/2014/main" id="{1E83DA4C-9DB8-EF49-9BBA-FF9F6E26DFEC}"/>
              </a:ext>
            </a:extLst>
          </p:cNvPr>
          <p:cNvSpPr txBox="1"/>
          <p:nvPr/>
        </p:nvSpPr>
        <p:spPr>
          <a:xfrm>
            <a:off x="5169243" y="3489681"/>
            <a:ext cx="33857514" cy="1200329"/>
          </a:xfrm>
          <a:prstGeom prst="rect">
            <a:avLst/>
          </a:prstGeom>
          <a:noFill/>
        </p:spPr>
        <p:txBody>
          <a:bodyPr wrap="square" rtlCol="0">
            <a:spAutoFit/>
          </a:bodyPr>
          <a:lstStyle/>
          <a:p>
            <a:pPr lvl="0" algn="ctr">
              <a:defRPr/>
            </a:pPr>
            <a:r>
              <a:rPr lang="en-US" sz="3600" baseline="30000">
                <a:solidFill>
                  <a:prstClr val="white"/>
                </a:solidFill>
                <a:latin typeface="Lucida Sans" panose="020B0602030504020204" pitchFamily="34" charset="0"/>
              </a:rPr>
              <a:t>1</a:t>
            </a:r>
            <a:r>
              <a:rPr lang="en-US" sz="3600">
                <a:solidFill>
                  <a:prstClr val="white"/>
                </a:solidFill>
                <a:latin typeface="Lucida Sans" panose="020B0602030504020204" pitchFamily="34" charset="0"/>
              </a:rPr>
              <a:t>Department of Physics and Astronomy, College of Charleston; </a:t>
            </a:r>
            <a:r>
              <a:rPr lang="en-US" sz="3600" baseline="30000">
                <a:solidFill>
                  <a:prstClr val="white"/>
                </a:solidFill>
                <a:latin typeface="Lucida Sans" panose="020B0602030504020204" pitchFamily="34" charset="0"/>
              </a:rPr>
              <a:t>2</a:t>
            </a:r>
            <a:r>
              <a:rPr lang="en-US" sz="3600">
                <a:solidFill>
                  <a:prstClr val="white"/>
                </a:solidFill>
                <a:latin typeface="Lucida Sans" panose="020B0602030504020204" pitchFamily="34" charset="0"/>
              </a:rPr>
              <a:t>University of Bordeaux, ICMCB; </a:t>
            </a:r>
            <a:r>
              <a:rPr lang="en-US" sz="3600" baseline="30000">
                <a:solidFill>
                  <a:prstClr val="white"/>
                </a:solidFill>
                <a:latin typeface="Lucida Sans" panose="020B0602030504020204" pitchFamily="34" charset="0"/>
              </a:rPr>
              <a:t>3</a:t>
            </a:r>
            <a:r>
              <a:rPr lang="en-US" sz="3600">
                <a:solidFill>
                  <a:prstClr val="white"/>
                </a:solidFill>
                <a:latin typeface="Lucida Sans" panose="020B0602030504020204" pitchFamily="34" charset="0"/>
              </a:rPr>
              <a:t>SBT, UMR-E CEA/UJF-Grenoble 1, INAC; </a:t>
            </a:r>
            <a:r>
              <a:rPr lang="en-US" sz="3600" baseline="30000">
                <a:solidFill>
                  <a:prstClr val="white"/>
                </a:solidFill>
                <a:latin typeface="Lucida Sans" panose="020B0602030504020204" pitchFamily="34" charset="0"/>
              </a:rPr>
              <a:t>4</a:t>
            </a:r>
            <a:r>
              <a:rPr lang="fr-FR" sz="3600">
                <a:solidFill>
                  <a:prstClr val="white"/>
                </a:solidFill>
                <a:latin typeface="Lucida Sans" panose="020B0602030504020204" pitchFamily="34" charset="0"/>
              </a:rPr>
              <a:t>Laboratoire de Physique et Mécanique des Milieux Hétérogènes, UMR 7636 CNRS-ESPCI Paris, </a:t>
            </a:r>
            <a:r>
              <a:rPr lang="en-US" sz="3600">
                <a:solidFill>
                  <a:prstClr val="white"/>
                </a:solidFill>
                <a:latin typeface="Lucida Sans" panose="020B0602030504020204" pitchFamily="34" charset="0"/>
              </a:rPr>
              <a:t>PSL Research University</a:t>
            </a:r>
          </a:p>
        </p:txBody>
      </p:sp>
      <p:pic>
        <p:nvPicPr>
          <p:cNvPr id="9" name="Picture 2" descr="Palmetto Academy - National Space Grant Foundation">
            <a:extLst>
              <a:ext uri="{FF2B5EF4-FFF2-40B4-BE49-F238E27FC236}">
                <a16:creationId xmlns:a16="http://schemas.microsoft.com/office/drawing/2014/main" id="{DFE21C5B-6AAA-31D4-9FA5-255B6350E82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57" r="6185"/>
          <a:stretch/>
        </p:blipFill>
        <p:spPr bwMode="auto">
          <a:xfrm>
            <a:off x="40228083" y="1397721"/>
            <a:ext cx="3321138" cy="33811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DCCE046-7BA5-838E-0F1C-EC307054002B}"/>
              </a:ext>
            </a:extLst>
          </p:cNvPr>
          <p:cNvPicPr>
            <a:picLocks noChangeAspect="1"/>
          </p:cNvPicPr>
          <p:nvPr/>
        </p:nvPicPr>
        <p:blipFill>
          <a:blip r:embed="rId5"/>
          <a:stretch>
            <a:fillRect/>
          </a:stretch>
        </p:blipFill>
        <p:spPr>
          <a:xfrm>
            <a:off x="247414" y="144087"/>
            <a:ext cx="5383366" cy="2666048"/>
          </a:xfrm>
          <a:prstGeom prst="rect">
            <a:avLst/>
          </a:prstGeom>
        </p:spPr>
      </p:pic>
      <p:sp>
        <p:nvSpPr>
          <p:cNvPr id="11" name="AutoShape 12" descr="data:image/png;base64,iVBORw0KGgoAAAANSUhEUgAAAkAAAAEDCAIAAABS3Cw+AAAAAXNSR0IArs4c6QAAAARnQU1BAACxjwv8YQUAAAAJcEhZcwAADsMAAA7DAcdvqGQAAP+lSURBVHhe7J0HgCRVtf5npnNPzrN5F5acc1AQBBQjQVTUp5hQQTD9VXyKYH5PfSoqSDKAooIiSlQkKCI5C5LD5p1Nk6fzzPx/37nVPdU9YWc2g/1tbU3VDeeee+6555xbVV1VOTw8XFFGGWVsKQwOJkZGhgJVgVA4PJTLhiPRyspKL6+MMsqYDqq8v2WUUcYWQSgUiEZjwVCI40w25xLLKKOMDUB5BVZGGVsUmUxmaGgoNzQUDATC4VBVVaC8AiujjA1DeQVWRhlbFIEqUNndta573dpcbshLLaOMMqaP8gpsE4CAeiiXC4XDIyPDHAaDujrkMDIyQnydy+VclB0IbFS47eiwhw6nOs5maZcD4MoAGgWFAxnMqtFIxbJGMplsMBjkeCNZ8mNoaDgQqMqk03BGi9D3MsrwAVVJJpPn/d93GMezv/I1dy1xqwNXivaiD6jC0PAwLjYQCGazmVBI2kUBqQ25xbo0LTj1QGOxOdAMhqDvlFDE0UPSIe72m0onAQSZlpoPFbQShHg6nYpEoq53VqQILJHhyrEBvNQytkmUh2cTQNO+qjKRSDBFcQzMvQLITafTTNRMJk0xCrgqGwDsHZOK2e7IMs04TSSS6VQK+srwgUZxpbRIGUyGl2pQSm5IDKVSWNJUKuVlbDRyuWxPby8HGIxkIgGzLr0MP6oCgVgslnNXEbcR75XNDuWyKBjO1SkSEQiqwz6dJiDxdAnHRhlXZQMwPDLU19sHkeGRYdO79PCQDpBEf38flJ1KJxPkabJ41TYOcM7swO/iJS3kq0Tth+DA5gV7r5yBkrBFOn2GNy+1jG0YZQe2CYArYGKEQiH2xJheqsG8RZbZiH1gejBXvYzpgzlHYMjkGhoewqYwH9OpZCQaZjImBgdKJjyFMUbMXjwr09ZLNbiS2Av4iUYiwaAWc5sE8BYMYCkqUslUMIxp3jQ2qIzNDZxKIBiMRqORaBRlYdmBNxscHER/UBM0iRUMG27Aq7BByGZzlZVSCZxEKBzCU9Ku/HhuKB6P29wJ4DnQT7d3tTYSbtaYb8aTSedpPRwKmfcioCy9hEuv6Sa8Ma1gyUstY1tF2YFtAoTCUaYbG/NEayQfbFrqcoTcm0WAXp3pA8JMQwgEqjTPA4FKzA2RMWs+rcq8Uh6YpWprpGJ4SBdnvFSDzFM2Ew6HmagDAwNE2V7GRiMYDMvQ5XIsLLATdN/LKGPbBnoL0gREiQRKKoUZGY5XV6NB4XCE9VBlFSpUac5gw8OdIGQr0b0sCjzCAieXRRU1a4ZymXQGdUUnWbSHQkHc26ZyHqggXooJaG4s29PdVVNbS0dYB0djsZKpkU2na2pq4VAXNqlTvr2yzaPswDYBWIERSBK0PfTA/c8+88wTPjz22GMrVyy/6Pwfv/td78JAbOQldbsiOJJKJi88/0fvP+UUVnWrO1d++hOfuPwXPy/xFse95S1333VXLpuhwbHz8KknnnjjG97w6MMPRaIRL2lTYHCgH3f4ve9+58Mf+mCV3WzwMsrYtsEi/aknn3zqyaeef+GFf//734899i+OH374oeefe/6+e+464bjjnn7q35mMLjVvzGXhxOAgqnjj9dcde+zr+/t1zeBr557z+c99FrUORyK4GrvsnDv99NOuuPyyTeU8XBDJQTKZ/Mftt514/PGdnZ1EWbguskpaIfB6+t+Pn/yOd9xy81/wcJvGhZaxOVE2MZsATD+MdV9Pz/ve+74LLjj/1ltved0xx3z961+/9k9/OunEE6668sqnn33ukcceDQTDzBldlbHLdwSGgwMDmUwGu49PytoNAE4HBgah6a7Fa6/QOJ0YYMLjKXVpJZEY+Ne/n3rqmWeJWBOJxD33359IppiQjrLKp1LHnXDCnLlzmLrUpQrNUTeVSrLReG9f/1333DOYSESjMWs0zd5uglh11nQkqXxK6TkC5HQGZpKJq666iklPOgyTRRdIZE8T8FxbXx+oqnj+xZcefexfG3m5adsHvUZACMHJATB2dhdJ8b5X6GUCevCNr33t/332s3/+802nnXbaxz9++u233/bF//7iueec8/Qzz9x3//0hVM1+cJ3vq90SG8rhcmzdNoiS4CFMfQQKuAO/fIIsrYLBF1588Z577yMfLUOHFy9ZEolqJYTkqgJVFD366GP2PeBAnAuU0dVkctDdG4MaB9DhGP2TfiZT7El06RTm1A5oV8XQYquVZs2XTiZeXLT47vvut6dA9cAIw+emht3mo6SmZE9v3yMPP9w/iCv1tPqVAUknm+EAgXCgGW1C07FNf1fsZYeyA9sEYMqg67Ga2o98+MPf+ua3Tj31I7V1da85/PCzvvCFX/3qVzvtvMvRr3sdAebIcI5YED+B3qBAKE0oFOS0KhgiKZlMoEr4mXA4tG7tGqYZBaoq5Rf7e3sq9PCh3trAVI/Fag4+6CA9p1VZucdee82ZM2d4ZARTwnTT5B3KBYLBUz9yamtrG2QxGhgYN43xO7Q7MjzyqsMPtx8hRZi3mIyU3TYnLO3t7aHRFKHyQF8yKQ8KKI8xSCcG77rrrlM//KGB/n58GK309fYyyTFbvT3dg4OD6VQa5isqqw456CAY24S31rZBIBwEpSEdHjG7KVMoK5zVHSOv0MsHrDze8MY3/PzSS08//eMLFy7cccedPvqx03566SVvetMbjz7mGKx4PBZnuNHebDaHdmD1LLQaQvHkDGTn1f3E4ADODGkQmaFTRF1oUiatwmgXJVnsvf7YN5h6BGtra/fZd193xZLTUCgEcZzZ8SecsNNOO5oTJCbAqYgyiqo2RkYccWYTNIdHhknSw1O5XG9vr92n84SfTmVIZ3JVVoxUjlQQ81XX1O6//754UMjKX6VTgWBA8wKfp9Atyz/42Ge/fSuqqqLRKFPvlXQJgQUl3bFuZuXbzTUzjhyRzkS2Ui8/lB3YJoA9jFsZCgY+cvpp9Y0NsViMxEg0gvXfc+99jn3DG/Ed6MzKFSs/+5n/99FTT12xbBlTpXPF8ne9692fPPOMiy84P5vR/EG30Cv+DOWGPvPpT3389NO++93v4LqY1ddff+3HPvaxj5764YceuF+PUI0JDlFQZqEoDA2vWrny5He+c/GiRXD15xuuP/PMT/z6178+77wfVlZURmNx6jLRcWBr1q756aWXfuhDH7rlr3+tGM71dHd/7//+78zTT//c5z6XSmUjkfCSpUvf+973nvaxj37kw6euWbP2yt/8Bj/38TPOeO65Z5nef77pxg984AOnn3760qVLoYitOuvzn//8Zz+7rqsrHKjCmnicvRIRCMi8MQwprHRfPxYZg6hneQgrNukj4FsGMHzyu97dNmNGVaXuVKHJHLTPmPnOd72LTOzdSy+99KvLL/uv97zn0YcfovDaNWu/eNZZH/nIR776la9wjEINDujyIF4I7frB9773qU9+4lOfODNlDzc98a/HPvzBD37wAx/83ZVX4mIIj5AOzowp4DVvwPOhlgP9fWd9/nPX/elaaC5ZsuTTn/zk/333O//7P99CqMwmPBnypeKPfvjDT5x55kc+/KHOFStQ1P6BgZtuuP5jH/3o73/3+86VKxQIZjOrVq36wQ++//5T3n/X3XfRixGUP14Nk/JLlRVo+2kfO+2Mj3/8/PPPpzzz6aY/38RcuOb3v5cbzGZx2B5nrwggT4sJhl1IgV/H6zMG9tBZJfbHK/dyQ9mBbQKg/S6sI67JMXeyWWxYFA8W4X8Ya4Clw7pdeunFnzvr8739/T+58MIXnn/+xBNPfNe73/W5z3/+qt9ffeVvrtBVmnA4MZgY7O9/3ymnxKurL7rk0nvvvefhRx6+885/fP/7P/jsZ//fO9759jPOPPOpJ/+N4pXYSBhgz+RmbXTrzX+57bbbO1d1RuPR31/zx4suunDGjBmPPvpoTW1tOpXEujJFiWxvvP6GHXbc4W0nnXTGJz5BuPqd73zn8X89/t3vf6+tte3Uj56aSibP/PjH99h99x9fcH5Pbzf7k9/9HizIxRdfPH/+/Ouvu/b/vv/9z332c2874YQPnPL+p5586tKLL2ppbfvmt7553733ZOz3uWOc7CsHLBjw5YzvU48/ce6X/vuWP/+ZVQbmAKOAyQZeuZcN9HQgyyB5IC1k9BgOixUGEGsfi0YIgPbf/4D99tsPdaXkJ874OAUuvPDCpcuWfem/v4C/oCbhE3sU9a677/7Od767w447/vSnP3vy309+8pOffOfJJ59zzjk/OO+8G/70p1A4itUkWsOXeI0biNKQ25OPP37TjTctWbY0mUj+7/9++xtf//rxxx1/4403IVv5HbsO8YPvfveW22776lfO3WP3PVBLjO9nPvOZcDT29W9846KLLvr0pz+TSg7SlQ994ANHH3UUMdaHP/ThK375S5yS+hcMJlMplmv/9V//NW/O7O9//3t///vff/ijH9HT7333/7589tl19fWpdJoopKau9pWkvvbrmyqihF9ccslXz/7SsiVLLALTjQNMB+GEV+7lhrID2wTAdWHLQENDQ2UgiPZLM9y1+BE9c8HMiVfXfPN/vl1fV0cKER/LlIceefTGG2741v98q629fc26dXgvbCLzZ2h45Pbbb3/bSW/v7em57PLLDzzgwFtvu33V6jXnnXfe7353dVt7R3//ADOxZHaFwyEWWEzxYDD87vedgo2IxeK5bOafd9553vd/wNz/9re/ndJPvrCt9mD9yMh73vPuI444QpUrK2PVNdddfz2rqE9+8lPLV6zAj6LfP/7xj44+5phfXHrpU089HZD5kE+iX8Tod/3znz3dPef/+Ec33vTnlvb2zlWrzjvvB295y5sjkdib33rcK9Zx5YExCIdYQIz09fdec931H/jQh1lY//n6awftOQVCXa/cywTBYCAajWQzehQwSMf00/gqtBSVRg2GckOf/tSnDjjooGAg5K443fDnvzz59NOf/MQnUIju3l58C04PoWAKb7n55kMPObSuoeFTn/zku9518rJlyx5+7LEbbrjhO9/+9g47LHxx0SLZzZGRKtZ4xW6e5ojhDjjo4FmzZo4MDVfX1PR2d3/la19dtXr1j3/844x+RjlMaIhi33L77Ycffnhjc8sZnzjzYx/72ONPPPGXP//5TW98Y1tb29V/+MMdd9zx0EMPf+97/weFXXfb/TVHHPG97/+A4AxXPNDXh/ayYkum0vfcffcLL7z46c/8v/r6huXLln7j619bsP128xcsOPaNb4xEoyPDw0wSj7NXBBSXDA/F4tUvvvjiBRdfcuyxx57zpS8++9ST2K4ssi3fA5sWmORI0z22gE1EfNs4cnqEQY8tcJC0A68nBnyPZn5QQSLTw+4SV+G97DV3VcwHwlXWLiAciaqYBZJU+clPfnL+BRf85je//synPzM8oiswrJ9CYd0SU7QYDmsZF40SDe++224UvuCC86+99k+Hv+Y1rNKwHal0Br2EDmEUISTuKyAeKt0lEVgMhSInvf2kr3/zmyccf8LPf/5z2Iam3XEQD/hUuVgoVFRgv2D7Ix/5yIUXXnThRRfdcuutmJd4TfWnP/nJhubm3Xbfza75YL+G4QuWKgKBvfbe+8fn/+TH5//4pptuOuTQQ9eu6zLvOILV0zWo6dw/gKweB0ildH3Drv+Qsi0DZXD2uorxDYdZVV/9p2s/9NGPnf7Rj9x/z93ujgI9SiYTUu/ilSjV6SCS0i+gcvot7VYHKmT3cfUzfF0tyLCeTMI0GovPSGezoUgYvUplUljBgK4vVnzm058movrFL37+y1/9KhqPARtz/YCsobExnUzS646OGehbU2PDRRdfzCrn17/5zSc++alUCpkM2yVYaQikUEIEgQai0lXBAEEfzSHbk9/1rl/84rK3HvfWs876PNTECZFiNKblwsgwE62yKjBr1my4TSQG6QJibm9r01RNpekFFMKRCL1raWle0bkSzwdGKnTTjsIsPM756lcuufjin//8ZxdedHFPb5+76RUOR9B8LUBtUrshmy5o1G7ICfROs2xrg8Fh1sMPi1D2y5YvP+/8809+58k/+fGPenq6MQlOS8micInGbsvYOi/7QUYMKvrBwvWZJ/99/Z+uWbpsuZe3TQLVZ/mCacZXHX/CiQce+io3/RzQdvYuhZFn+DUTQsFUMqE1UWUVSXQZ5eAvWZQJBuRC7r/v/lcddtiqFcufeOqpww473F36GBxI1NfU3H7brbvtuusD997bPnNmLpNZsXLF0mXL5syevXzZcsJ8IlyzgNlcMIAoA0EMDQFsBIOIYdXvw3Cxw0O0+rrXv/4b3/zWH6/5w1VXXkXIwHxylx9R0r6ebryR3F6lXiPCbP3zjTeeeNJJNHfTX28+/Igj3n/KB4466qgTTjzxd7//fWJwgGGLhEMYIHwffVy2bOmiRS/Nmz/v+WeeWb58GaYB5cci2cOManrq8x9b//vf/vr++x+AN7vY4aVvs2Aow6FQOqMbLSymcdi5XEVPT++frr+B1cmbj339f5/9pV132wM7SEnpue8SjWwr/ysrb73ttq5TTw1jiLd2h9/17nfve8BBSF4/wLJ7utUW3OAwXKwD/4QV5qUUk5H44IMPHHLIIf39/Y889OABBx4cr67GSkciQXLvuOPvHz71w91dXStWrsSTJZOpO++4gxAH/3PPPfd2zJjBFMBRuacWEQXdTyQGorFqDmiaTA7Qn4aGhrVr1zz5739/4AMfEBuaX5V9vT1wcNc///nJT326t2vdU08/PWPWrJ132vmf//znwYccQpn5C+a3t7fvuttuN91445NPPLH3vvsOD+Vee8SRmr+xeJUpVyadCgWDFPjQh09Fa/92223MC/mabFbRXSAIb2g42LChgY2+np7f/eaKhx5+OBwK46Uh5eVtLdi0Ytbf8Y876RRBCWnPvvDCV7729R/+6Mdf/MLnTzjp7bPmzGUmMgcjL59P/GwdB+bmMxqDmNpnzNhlt91bW9td1raJrC2YGFe8UHNLKzPMyxgDDNajjzyCP3juuefWrFkzd968TCq5ZOnSdCbduXJlNBrr7e6OhkPz58374Ac/iOGYO29ue0vr579wFrMnFq/Bszc0Nnzm//2/73//+1f//vdvfvNbTznlvWd+4hN/vfXWt77lLc1NTQcfcOCZn/rk4sWLMSh9fb3hdHowkYCyzKIiWV3JWbToBSbMihUrmbSf//znv3jWF2bOmLFw++1CkQhlKisqO1etwqF29fQQui5dsiSZTq9evfqLX/zS5z772aOPODIai7ztxBPp77x5cwcGB//w+9//69HHamvrsNfRWPxfjz768EMPnXHGmbfccutb3/rWlpaWgw7Y/2Onnfbls7/8v//7P//9hbN+efnlq1ev+stf/nzc8cdbiLJ+EBZsv8OO2UxWb2cPBNPpFEbEy9smYbdw9E2vp595OnTnP1kKIy5krrXyzjsdeugh7e0dVQFdhUNVcGNeNQPWDWvGOqCjvf3Agw6yS7Nb2Vi0trWjNqxAnnn6qTWrV6HnTz/19Px5c7F3S5csJmfZsmUd7R0KngYG1q5ZffbZZ3//+z+46qrfNTc3vfc979GjGam0vm0WDp3x8dM/9/nPv+pVr95lpx2/8pWvHvrqV7/pjW9473vfO3/+/NbWlnPPPfeZp59GV5975uldd91t+dKlrEZXr1rV2NQIZbzgsiVLBvv7ly9fjjB/eumlzz//3MGHHHrEka9FXHg79AQNPO1jHzv9jDNee+SR2y9YcM4558zfbuHrj309izzo/+OOO44+5pgdd1i4+x57fPe737nltluZub+96qoPEiiEQitXrBgeGX7uuWf33HPPj3/89G9+81tXXPHr5qbGj3/8458484z3nXLK1VdfvWbN6v7+vit/+5u3vuXN8eoaT0DTBEYAJ79gu+2RKqOvYG5rD7EWubmhUCj473//u+K5CltF6/EcrM2BB+y/19771tXXUyxqD6Ax4lbpZYCt8zJfZEmgw6Ihnc4Q1rnJ7+Vtk2BSxWtr8V6wjeViOlk8OA5wXRdffDHdCQSq5sycdczrX08VZhcasf/++zNbbrn11kw6c+KJb2PSXnrpJYScBxxwwN5774XvQenRHKQSDIV/+5vf9vT0nHb6aVW2iFu8ZPH1113HzP+v97ynurr6il//OpUYOPCgQxoaG/98042Yng988EN1dXUwQFhw03XXLVmxMhIKfvBDH779b38b6O/D9Jx88jtrauvQ4Gw297e//e3ZZ58hwj35Xe+6/PLLE4ODe+2112GHvebWW295/oUXOtrajj329WgxzV1++WXz5y8IhcPo/SmnnILrev75548/7q0dM2dxfP/99+M+Tz31w5jk2obGq666qr+vj8D8wQcffO97/ysWV0ztxDI5LNhPIVXzAWG8OEtDL2+bBHxiEBDLP/52+3vf975Vq9cwSPPnz3vfe//r7W9/55z5881LCcTzgQDDWiSHbDb7nW9+A1l99X/+F/XwUrcecLTYXHr1y8t+kbTrz/U1NcedcAJRy3XXXruys3NGR8exbzj2pz/9GWuJQw89dNfddr/22ms7V3XOnzv3rccdj5+jR0glFIqg9rf89eann3766Ne+dvc990qlkgMDg5df9gtU+tBDDtlnv31xe0sWL9p773323Wfvyy+7jFXRIQcftJ/98Gt4aPiB++67/6EHEdcHPvD+u++6u6mpmcXWG970poULt3crP1iNRCJ3/P3vDz/yyJFHHLHbbrsRV2FJfvbTn2GTDz744P0PhNRIH8FdT+8NN1zPwgq9rbbnD3//u6vWdnVvN3/+sW98I9xedeVV69at23nnnY46+uiR4ZF///uJu++5j2jsiScef9Vhh8+eNQubPtE0nxwI09lVhp1JhGBZ2LmsrQVYQsAI8JMfP+2Sn19GzBENR4468gic90GvelVNTR0BNIPFiDvV3bCOb3lsHQdm6q6htTiAQ91AspxtFEiJQWXPuLpIcKIBplQ6ndZlQ70SMBmOEPl5b7xGm/WsvLxggKV6LB6XBKqI01meZXBLRIsYbiwe6q+64bDCt5Hh5OBgOBJVXKQ38WTw9iE93Bg0H6PhQx05tdeP6o3irANkjypGMql0gBMRGdFtcNob1p2tdCoVjuh6I84sGo0SR0Si0YGBgWhEvwdQeKFn0ILud10AHhRUVgWJsl2Mhr/Bjgz09asXalPc6TZJMkmMzLGVjE8kpRLAR2JwoL6h0a5kohAjLFW9vG0V8Izw77nzH6e8//1Nzc3vfc+733rccXPnbwf/RLu6Nms9QTQ4MHtY2QNjwcr4W1//6nA2hwPzX13cWqAvcEiUFtCPjUOMmvSKUVdUqcFFc5KpZF1tHfor3R4ZZrDRELRisK83XsNKRUEdg15lL5WXLijyYtmkXwebAKTV9J4JQPSXSadYTHEAbeSDQKJRFBInyhQLuB+KRMJhlmXVNXU4LeoD1BV+9ODc8HB1PK7fNGWzrBfJ7e8bQDOHcpnqGj1qS2yRGEywJ8tdlrD5y9QLp5ODoYju2EFE14FpOh5H5zMp/QqC7lsINcykGPuuqSlC3sImBY0yoRzzXt5WApzQR8T13//vM1dcedXrjj76gx/64KsOfw2jFArLyDAKGC7iMIwJx8xur+a2ja3jwGxctbc5roOtPsDrBWPMtDQ7riWRlzoBnFRdNwHlXWfZk8XMx9kw4V0xL8W8IwWAqwVI5NSWI6oJIWaUTQ/9upM9NDl1/LCHgkeTRE6qxDAlfcW0ExPWisty/sy1yykHjjL6znx2BEmhMLUKPTdqikJkdIwZBAMNq60BBa7kelGoAtswwfE2HtDAoS4PVlUtev65hx58YL8DD5q/3fbqL72QBUfUUhInc9KdrByoi2BxYNlM9qvf+h+k6mVsPbghxsDBJWsFRoFewLOpifNG6oKdekri9phElJP+2pnK6Ro1ajCsD6+ItL2xV3kGqoOhIf0CicIcU5djKJMLDVjR3moqYLK7DJy4wsDI6D6r4jxbBLP+gjk2V5FcI4tFliuVuMHobQtv7lDMGvHuuKqIrZOstFqhruu1ik0TomZ74Dhn77K2FuiObvLlhv7+15uzw0OvPeqY6tpaGCPLJKZRdqJziVud4Sli6ziwMsp4WYNJTjCLlx0c6Mcb1TU0Tt0PURdb8vWvnIM5+cb/fsdLLaOMzQxMPdDlnGiEsGNbiJw2Hi8PN1tGGdsagkEtOqtravFeXlIZZWyrYOmZ1jvHh2LV1Sx5s/ZexFcAyg6sjDI2BJWVVcP2Q4Uh+z2Xl1pGGdsq7LKtrhYSeBVuzL/csZUdGKJ08M63GTiW2Pk2Dy63BFZpm4bH6HjwSpQxZSA0gtn8zZuq4HQ+rOypkzu27ZUA16utAU+evq2Msai02+fS1WCIkOsVM+s31z0wlqi5XG7NqtUrOzurAlXBQNDu/nt3RN0fSxjBhephp4lvlk4qahTWO/JQTMd/NpbO2DYLZSpFVy+Ic9LBXIVCoVw6XRmoglu9B8fYH0NSqNSzldsQpKzFjKLNBRaVMzG/G6nnYyU8FcipFrdL5OgdgRKWptPEJN0ZO6WLGi2GleU/BbRfTzeNcEH/mReZTObXl1+WzeU+duYnK0eGtvqPhCZHUe9G4FXn9Ml65A7ZjVixoo6Mlbaf1OS5Uwcz1HvwI/+EUX489B56IU927BAD/+CNV2A0FxTKji3ov6Uk/dWbcDyM2+5E8FiWnN2R2iTRPT+DSq5P28ZHngXv+RT2G0ZnLHI5vcpHr0cxZuORcMfMWfpqKE3aczGu2OaC7uttBjBL0+n0JT+5oK62JviKuFvoYM8lbZqBL+M/E4GqKv1UQo9W27NzZZTxMgdqXHhq8VNnntHb0z00NDQwMMg/zx9sNmyuS4jmfvWlRw6CYz4NxayVH5gqFPhs6OZHSRbbKDzG8unutADnt9x75TklX2M23rZtGqRtn8MSvOwYnhZyQ0w8LfLlxnw93Qa3V5Lw1Z3i/nCmtDy8VB9IK94KKElnmxgesQ0Btf3D4aVuS0CFkSOccRCLhGPRWLy6pre3NxjUhTev0GbD5rqECFkWYb+94lenffyMbC536AH7t7e1eXmCRhVX4BbKHG71kXHL/IK6uT+OQ3E6UkHULFnpemiQ1aUKjQ/vlyXbENQ1P0vqaREmZXiDOzOmmWlgUnY3ClPszqZt1IMR1Xvfs9m1a9dmMtkZM2b4rzVtg3Dzwo8Ru3HuTV+HIplOeDJWpJtslIsqj9MOvUDHWfa6d+x6yQZvwhtKOyu7XNSdyTBxZ8bKcIqgGvYGwnmztHFS2jzQb8gqKnt6eu998MGBwcTnP/uZc776tWwmG4lG0+lUTU2tV27zYHM5MI3ZyMjlv/j56WeeWTE8csp73jVn1iwvT9A1XryW9joZDniXq8eHX8lKQFziHXmKMkpnrN5MpqzuzEVS9v4J/rrr+uTphQHDQ1XB0M577JlIp1969hmbwKJie2rpLzs7n5DbrQK532JMa1pOo3AxNmLeTsZwflBG4SKMKWHS7pSoxwbzXwpR5b+Y5A8mNKyvD2eZ+ZFwOJ0dmpijbQJjhM+Mk3AQOyeezApF/LFosbRL5Tl57jTha7UYcDmiG0gUCOr1dYTTxY+M+muWsAB/xSrhHRn8WYYiQkWFp9kzV5w9G05XSxyj7hr0C22bQKXeZbpixcpLL/tlT1/fFz//uS9/9WtwjXpnMpl4vNortnmwuS4hAoZQS8iRipy9hsslahg09FWsM3ffe//Djn5d64xZ9h2r0c2VKj5VVVfRG1hHST8Yp4wVkM4gtPzePRniIzv55pF3p1oUV8Kx0ZLdsbVXVVUgsGjxoqpQmB5RLJ3O0EgwpHcKFINMEXF0YBMSBXBqLYgaO9eu20iXupKsHNsTf1XJt6ui620ehSbWv+mBb719IBSU3UQszpQiJBqVmHyFXVsmBnv3gcmT7lthez7FVEapYslxVelYVbqlaGRkOHQMHaoM68UKXhP5znqnYzf+Sxa+zVVxG2YIM8oQVNfU7H/gQcGgPs0x0eZxIp4EmrVTWKNHjB4s+jaX5Xql0op/9RqkYFAd9KGklck3Y9vIWUhEdzI5ff6mqiqY9b5bbVza5nUyX8eD48nYUtYY+bApxxVwKT46YzfXln8rKVDYoKmWYTevMLMXbHfwa147Z9483b3PN6UyRqao7wbXgiuZ38gl1Vrm0ITMnsKuIXfs4PpdRLZk03vLchxkc9kq0QkgZBYFOcZX7FfCtqODFlNa7RagFsSQtxk1qrguS+2H1GlRIU9K4NsqA/RZudY5ykun3PlYsr6NbGt7fOSG9L0Iopzq6uqDDjucwk5FUFexJVEWbX6y4sE4cJvTVcesqbG8IewYDWqos1B0Ol+gM3YrtDXuhpgzab2VhjOJzQIFox/YAi+EM2u0GSDR8N/6pH4KdE1gGFC4tvb2JYsXP3Df/fN22FmqXwyvoh0wIlIM2VC9I82lA6Out/JAbdi9PRPpKdEGx6AyPng1DV5SHl6qR7YUuBX2NJPOZmM1tbvvtXfbjJlMlVQqmUplXMesYW1+wDwx31BOL7CBMFXcu+Y4HYJnfHwoWNigMTSkTweRa3NPMoOknJrM9Fi+pgS15V5AjGYZOKYtTfX8oBSBdkwKToYeZGF0EXVYH+mUN1Ia3kO/561gnuf0hXIVgiY98BN2quCdTAUqPgov0QDVNIGDGSxsX8g++OTlCeQX9cjqezs2UxO97SlE0BiJaEIXUBUwj2a12AL6uBrHDBNeX+/T22D4mHKH4UhUHx6NxXBg+ZzxINMieKegkOJPLMBE5QpMRnaaYO4xrEgAMc6cPScUjf3t1r9m7Q2HDLVXSCgdYqpksnpN8BiOJGdTIFlTxK7LerZOMtXXTLFC2jR4xTpQCrLtrWyoBMObySlEg3S8uhompyUHdBgM26fR6I1MPhpuqu6MecF9mWVRj/O82ecAmaT2jJ9e6rjBIOLP5tDOmrp6mkrrPZBiA0iHJ4UmhZVx5eiL7Il0XtMzm0GR9WpKl+JEbQU3DZwoCnsHy9mMCJx77rne4aYG0nniX/+6/oYbkNQ+e+5RX19nVkQIhSOr16zdbqed65rborX1K158wX8JsdBtd8DIYV6kPgaXwYnO0SRZHttMxdyQuGL23yO1XhQqCnZkyQJHIcy0frZaEYzF5my/8MnHHqW1jhkz0JCw97kE1fB3wvtTWRkOh1j7wJ/US1ci9ZbCUCiob4uRp7fmeqALjmkxY9/W4kRzXTN0o0KNSDSSTCZramtmz55bU1e7ds0atVWh0CkcCctO5IFUZcphwBLlNauYnAGxGgzV1dU1NDaAxuampqZmwGFtbU08jrmo9syPPZtgjg0rpXFz//ytACfmDcBIpRxA28yZoXCUdletGP2SXJ7iKGVmK0PLuY1rZU11NVVq6/Svvr6ePqgzhrr6OrpINymmQEmeZUR+S6ZWMvEobgjyPZeKVGBGQtHodjvuNGPevMaW1rWrVvkFUSIUROiYV117lpq9kbEUO7X/XujmEfCKlRCbDJMXJepCVVDR9hkzmzpmZjKpZYsXV1WOoL5eY8DaMx48kKB346I4evG0TjHE0WgUVUEVa+vq4rE4pyinPiPpqrBJZ3ShpdAvdNIyx4e6bZ+EhjiWmZCgY+YsqvX09GjtTESlj6+JgujYuxldRYEMH3HsDH1UJfeTKU3SCBqDbqAtLS0tjY2N0n+bAkyciGIg+U4gUkZv1MHl4VGfMqiSzeUSqVR9c3MwHGlqbsT/pJIJGkQzyffKGQr0OYBxznTOfy8OYOdspaSKGuuPzUmmp6tpIyPY2fRhDRHIP/zoY+wPe/Wrj3ztUQVqG052athc98AAlH/7q1+d+rGPEQZ88D3vmjtntiRFkyMVmdzQjLnzw7X1y1as3Gnv/f51521RFgNj4DpPyMAf0wr9l6EnA0gfRdK9pJIdQ1IIK9ye8iI0BTg5iCqjS3Wf3DmiSUUt+Ml4fJe993/07juro9EFC7d//umn3cfxaEbcWCcgZGZHEDcWG5qTZToHa2pq0PtYLB6JhOmLK+ZAN9CAVDLZ39+fTqVdpOQCWBijgPqbxzjymgAK13G9weCMmbOIw+ggU/CB++/DlJPh+luA8SsDDs9wi0HHxMAzEzhq5kYmQd3xxoLyiusU2Q0nk4nEYKKnt6e/r59DCgyNiHmP18JfGxrXo6nAlXfgiBB75z33gj68zZ077x+33qI43op4Ft0nJaQHk7U1NbF4PBqLNjU2Yp7kpuwb2XDolbNWsNG4+cHBAfYJRqGvjwW21I+xIzbyLZZGj6YEqZaJQfd9IbNgx52wUF09Pfvtf+BdN9/kcW0oHQuzMhqjgNl09wseNN+CAldGUB5nWCX5OIrpZGIJj+V/oqLQRh8QWg6/Gw7Pmr8g3tT20nPPZAb7sR2VWtk7hdeUEav+izpiTGyg8PF4DOuP64qi+vHqWCzq8iHu1gIDA+hMsqenGwwODFYFq1B/xR/O8UyiLZaTzeoTCiw3ttt+YSXRRmXFjDlzH7r33uFMOquvQ8he2yAOE0BYNQMZPsqMNaKWz7XIkgg1HovBcyzOdPfedu3AcTqt71YPDgz09fUnEgn8ZSaTZgpruAJF4Zq/ItBpcYof9FnBX2UAdt/8trff9Y+/Q6y5sWnR888NZ3OVhdcQ51E4hSzi5FQBAF1FCrYiVIrpOYKmg2YrtUAklToWqKmyTidACf8lgARNdHV3X3rZ5aj0F88666vf+CYpLrdwsJmwFRyYhrYy0DF33k577rto6ZK5O+78+D//1r2q6IvM/v5jaFAmC/Gr0SsmAyOC8WHv6KGgqXQKi5PNZDCdmhEOebs/FVCcPeVlLODRV1FHwyybAlXh0HAwNHfhjs8+9khtdc0uu+/26AMPoA2EmJSxairPbtSBGVniTYvyGznAbdAjuTLvM1GjyoFqMQcABjSTyXZ3deEM0qkU7gEVouyGOTAq0buOGTNxP889+xw8IMmVK1bEYrHBRALjjl57JR2sGQwNUXJDYyNLZ30xPhZjVpNp88RBKy2AlbGJwE7/MUP9AwO4gRXLl9sVJBofkuXO86yaJmo7Wz9ceQcdVVXtus++jz74IAQOffVhD9x9l6yFJ3FXcpQyETNhfn1jAw4YN4zgFf1oqBholH+UMiDFZrfi+Ewmsw6sWcsQ0Au1sGkcGKuQ0G777dfXP4AO9Pf1rnz+Ob/l8AulIChJWa8BKv5nAqSEM0IyThoJeKfeZCYSjM3zt+sHpCBLWwq2KitqGpqqW9uWvvjiSDaN90LvCQToHttYB0ZFZmtLS/OMGTMbmxpN/qMLWdRCc81NuEp9YIW2Uul0X29fX2/v4sWLmAi4JRKhi0n2qo0H123sREWgcs/99r/rH3ewvtv3oIPvu/MfgRH9VAjWoIO20iizyasGyPDpIUSi0VhbW2tbWzsMM1UleVl2lWHK+uSECBUu4A/STNpUqnPFytVr1uB98fQlzkDD4YNOJx4dcvEygXAkMzy878GHPPbwQ4z8fvvt/9gD98Mfhs8rl0eBf2tlhFUhThedZ4HIfCdX3sysJdxaiJYwC4OkU5qZ0naqTva+fKM8IRA9rfxHODBv+JGGZh/GRJ8I4hAhmodQRCBhycJI8IRpus7T3Mw0YDDQrUg0wvK+RChopI1HMpfNYTm1giGc6+/DrZHLnBnWHVBXdkJIDubwUBFRL26CZYfmklxRbVtbG4abwI5okVYI13IZfZDXldQfW64xKSPhcLw6Tvl6XXSopxclWjJWM/wpTAz8cXd317q1a3u6e1Az5TszOi21MAc2Y+ZMFn7PPvtMLErwy5I/afd0dVtLCxhzAMicjrCghN+29vbGxiZcHZ31yPgadXxKXPnLtgBSzo+JVfuo4OpVqzo7O4lPXQG1ENA3U/ATJatPP8aKpQBlBAJ7HHDw/XffGQoE995//8cefEA39Ew08MNkhQk4rautowv0moDargnRoP0QIo+xrdCXfBfUAaixAlu3bu3qzk7mJ9oF8+wpAbnpDIENnZiXCBnAOfPmDQ4mVq9dA5MDPT3ypx4cS6PnCF/3R4O6b0oqvfMyPOFr/sIs/0Vapnx4SF/LUqDtbnVQjkEt6WxpzyeGyULFnRrUN7fUt3U89cTj8XBI85ZlWYhVOARViA4SYgb0fFMqHI60tLW2t7e3trbiuiCi0ZG+WUEfHOeuFQeO+/v7V6xcuWzJEheSqhC9UDsq4Ko4jAwN0yJFAuFgKpvbfvc9CRGY8J1LFw92rbPJrDoSkcZXFwyoTTIbDTHf5f2GhrE2M2bMaG5paWtvg2G/Yju4U2NEtdFilw4k6aGhVCq1ZvWaxYsXs4ykjBkBVaCiVfEgOv7Oen/zwIGNjGAzw/HYngce+uA9d8Vj0X323vdfD90/lMmixaOEoG1froEcwSXmpbGhEYODjcJUMi6kecVsgtMufcd74WLZJxKDqVQaC8b0xLhZQcJMqYuPO6FEDiWg4wi2q7vr0l/8Egf2pS9sUQe2Je+B6ZPVAj2iW8jUfIbsjnk0k5MkVRUMEENg8VtaWloJhtpa6+rqampqq6vjUVt+2QrZ22yxr2VZNBqP11SjebF4nFONZySiKZbJMMYUdY1PBDdI4kumQlL3bzbr9AYpNkwYAQ52eaC/DxWBvoob/+xtqBWaMR9mzpw1Z+7c9rZ2FjEwQxPo5eSciIE8aBSnrWt30Sg9VcQ0xExWGZkkr8aUgGBx57CNrDjGbrJO0vNOtoZi8umvwrQKVloY/dlz5nR0tGvJVanfJzp+PFqGsSklIA+zW1ur5R4dt2mTU1ta7VU6q7dhoPPMcGTS3jFj+x12XNu50q4RmfvURSei/nBTU3N7R3t7Rwd6Aft0kw46hh3nwH9cAKw6xozaUCgctiteNTSH/PFn8oN24ZT6hW19cF11TSqi6u3pIURYuMOOONae7i4fBdkOxwHFkJJxboOkUXB7D26yqLxI+2lIRCqplY3znippJxsCiOP7iTmg2NzcEqmuHujtSQwMsPYi3QrQAMQrCS3RfBYkSGz+/Hnz589vamxCfrDJihY+jM8ia14AiabXDlVM63pmfV0dQ8qiQc+5kWxdsP9FFKrsAhhzFJG1dMxMpVN9cNjXi2LE9JiPLjA4KcGD/ApLOqODaLN4+uFhZhnczp07p6W1BRtCyUwmKxH6BW7jkj/2hsnBuMF5o27a0JCBgQHatStFioqoYgWnAHcrSw+h1LR2dCxfugTd6+iY0bNuHQs9+FHf86LUGFdV4q4aGxtwvZhLOoK11PWSCGw47fHAqa6O6v4FUonokGjDAjsUjChfEU/+qaKpM6y5oHtgSXcP7PAtew9sazgwQLd8HeMYqTlBhMKhhvoG1KhjxkxCIQ4wgkjcTWarZ/M4Dxd3Mwhoj24H2xeQNU7yarrJhBkivpAOTeo5RrXTVNYlFgAR2mKcidSYTqtWrZJNCVQRwqAAVPPK5SdZY2MjPoAp0dzcDA8UJV0dtEWOV3h9gBV0i+o4Z117rK6GiAuXWLx6haYA1/dEMkko3z6jo7aubvWqTmIx01tPgPSL3KamJtieOWsmfgfvJbanqYImRW9mwzqrPdiGFL4TzvU4puyglrlO4BsA7CPGBfVIDvQPDgysXLoEglr16QPflWgLIc+sWbOZzPG4vg1NH9lxsN6OUACuHF/6o1+vo1chPWfA6l/xLHEAYYRuyk4d+Z5aJTla6XkmldL1ye4uUStlTHc6TJO9G3Xqgv338g1i0BMh1UcpqLfSVWpqvlDKhV8b58BCmTSqHmhsatYlqkgk0d8PC25eUIYGHHWUjVhzt912mztvLp6fXrgCJlvlWlmHIn4oYOBAGzzH4tWMpp66icfxB4w6BhZxWL3RuvQQspJpZRWua+HOO4ejMSLZpsZG+dJUEg2nmDg0OWs6WH02TBNyYpLOk7tdQHPI3DFMMYm8eGgKp/kxHQUziKmKqsAtASLS7+ntlVMlK8fafaoTloA4qOeFQ/WNjXX1DV1r1hADtjY3pxKDmVRaonHQKFcyhQnaW1tbiNX0RFJjA/GWdUHxmlkeD9RQxz1TKduIpyU+w1AyPUmEUcRLmCLJGFw76wWioPB/tANz2oDM0XhM/wxzXYwHM8HdO3VAS83aukoC5xhiqW8+l0QK4O20/qJyJMrwYNownBRwtcYFldmLrTFaK1iKm4GUhD76qiWFhUtuSmIkXbtEqXPmzmHtVV1dbVdZ0Aq1bt5oeoabmqxd6BdRGAJB11j+kwggOA6f44EWc9kMK8JcLreqc2VPd/dA/wCco8RwTqLTaQI4eJ41axZdIJF2FN6Z6k8EJ40CvFTJSSAXEcEq1r+hUR/NgnOLxHXZY4rMl4A6WJxkcjCVSPR0dXWvWYMRJTbAOjJvG+rrZs+Z3TFzZkNDA6eUlxWXD5hSW7Dk7wcV1QUGDwNUFahvqGdAGQ6w/kvSpRhlwPVbF3MyaZk2WvWJglPzmrIrjnelUsDpWFE/PEYVFUHC+ihSRpAT7WW7tFOvCuMzTZj09GsqjlOp1OJFLzHZ4N4mI+z5eKqsYB2w8y67sIinFkrE8KOvJlN9qx55qpTxVaw7I9JoH+jdkD0CTmCK6UAOjAL+iabVVb8gzL/iSmm9hmC3uuaZp55c/OILdTU1ycGBTCrpSokDqwVx/ohvA6Zm++23nzV7NlMMhlFXypDOpHAHqmyw4jp1DLvEAugOlOGZLMYOO8bgMdGw6Ux7P53JoBh3hHEn2ksmkyuWLuEUC7Jq+fKBvt5gSBfL1TCuKxTA99TXNyLwjo52vB2zzF1hduwB/+TlFPao67JIcYoBk3JjIcUZqA490OQs7vjkgBqFt5YDm8w8bUY4KfqUgH5iN1n8tre1MyQNDbqDqrggX4YCWH9k7So6kK6pbkETgmKEsI8kUpFFWw2orWlsakJHNQdsOL2Kbj8BXJ5/szmsm9LsaZBsUiKxKJtREkE4DAVDtLtwh4WE//DgysMDjpQZSDGbmePAESmB64sunEajHKfTGXqx3Xbbz5w5k4W/vwt26B0Dd1oAjCl4V0/0szki2Lp6IsQApoVcymO229ra58ydhw8jBbax1DU11VTBajiaJTDCoy06WIov0aYQs5f0bDYzd/689o52/Cgl3Fg4jKVTArXkAwMdDUdymXREJr6K1UCAJUtVVXU81tbahvLYfTs5LTw0B47IRBPJI+qDS7fyOiauIlgNR6R46NO8efNpgtxCSatU1AWXUoCXmgdjgWGHPOpDBE2KvxhGBcPkuuYYAJbNceFUmwNcQsqGWH+9lDxN5I9OyjzlV28uHbjTKQJHK4M+UjHQ349+sPxSEGKrdnKdJ+KAFcycOXOaW1pRIQIgZdkvkLDFvb29LF41AYr9VgG6MeoDUQJ7y5FrWLBgwfz58+tr66BMUqH/VkDX03B/iAA1SwwO7LDjjkce/TqWMt1d6ywCGO2tCgMtTIWa2jrW66g9kS7yY/LiBpzroqTpgB9aRFqDgpeWhwJZ6y9ZWlVXVcHG7DlzmLwUdVWAKzwJGCm768lyN0AXiAEhSq91n89+TgotGGNYUcq2tlY8Zby6GoWhirTeLpgz5MBiL2+DeTixYvKm8KlrIZojEarj+LG99fphQ8w9u+i4dfA4mxiu1FRKbnJspRUYuTYbkRQ6gjSjsWhrayuBW2sbzqYOt6QsDzKD7DUx7dqvg6PjB4kMnsv1UFXFmKmisvWRFzevKOrK69gg6bsqgPMx9DEQ5iZ119QrQB+0DNJvUKiOpUafttt+ewycmwMenAsxGPUieGUcA8VQbqXdH7YLHfjQIV1XieERUWhdZCcEVtjE7NfFAT+1EtA09CEEY1DDgAbsyX9axf/bJZT5TS3N4q+qiolAm8BNBjVdDAiO5bYA0bD+FopYJVFhkmBOk4N6Dkol1Ce7wKKeTsi8UNyck6MJVs0xP6tr4vPmzZs5Zzazkalr+d4DDhx41caDxGIWh8KupKPJkVNQVwbZ5SURiMdjJCB/9srlvxusqYG2xL8OtBRwRKhPIpKvrql2AbsV0S/SaBJrRqdoHFaNhoMKiDeRKBaQAAGJ15GCdc6gRkcp6RK9gpPCK2Z7jo0ZPcAimFKpCfViqLa2Zvfddm9ta2dA7TKvfjfr3VaxUZAj8gI4ztjDyOjmBsusLdBlFTvQA4ZQR+zNLc0Q6+vrRfmNhGy9jZomIIyJiaEhnNbqzpVLXnphoLcHiWmWSjhqjzKOAZJpr7GhYaedd5ppay9GNk/W6yl7d+CDk7L+uyx34ADz/vmCnElsaWkmfc2qVa40i1Hl+aKfsaCgFMPGWqQkciaKVEY7OCeGDoUbGhpaW9tmzppNoI9uqFAeBcZCekmQanHsZGtq7jXuihlZAa1jecABhbCTJiivwyrkg1L8sBTWXqzA0pn0Fv4dmBeXbWHQKwRLz2RTKyowyrg3IoCa6ppoLIYQvXIbDUIZRkVPleoxfD0+jmv08jYdWLkTpHfM6MANoFhe6qaGXUaX78Eld8yY0dbezjrMruRMOBnyoEDRhuQ1i3TxraK2rra9vR35I6vNqm2EDnDa0qLHchgWOsIm5pmx6+/CRKjExEWikcamlrp6u2w4zS6YKgre+QSAQ3ftFnNA0MoKm8iXSW6cj+c+xoeTv0B73mb/4UEhd2i8ty0gI1AwPD5Q1nh3lIrg/LIdku+ZQXdNckwD0wB1A3oCwusyxo4jOGc1MKNjBiswu8QtSUk4tnQowBLkqGxnBxOD4mxyYbhBPTWXSqXT9kT+DBaUNhSeQPzSd4LAP0zUR8nK/AdOa8aMjvq6ek0Eg8u3/YQYOzgTATnTC8Td2tY6a9YspE/T+CGkkG9rfJDn705hTyK2kqooObGC/SpHVynln6QCU+ZsPEAkHAmz/iQ4rqur1dUv+2mQTzLbKLaOA0PizkshHKYtatTU1NzY1FhbXxcd86z5BoNBZcGBucd3YaZxkfyrrtbPsFyuK7YJUKWLD3pcsrV1czhIB9hGXExdZgA9wYfhdZDVVG7H0Ff03NvkcVnPymiiqW0Y4/Y2VsBoKlPOq7CpgbTdlK6pqWmf0YElYmgItlEBJs+0JwlDx7SlA2aZ6xoa2jra6xrlwEjzyqwPmvR5QAR4GRNA4rHXo+DA9EOh9g6EZunTYB7ujHc70K/CqOt5Ly2yjH82YMW95aOGhtaLR9roWFEHL7kUZIh+pVZOyJz/9HTi4uuBNSoVcsKCDgEInBEDLZg/n/HFzaR1mWM8FByZdt7/MXCl3PJLzgtybCznBvr78TozZ85qbmqiC7SV99CAMUCSI6gSqwa3SXpF7kBgEknrFEi1MIO03rVpBTUTi1dsIhTkNrkAIYWoYQ851NXVzZ03F+NDX0h3xmdCmE6wqGSvM9uA64brbSQSZuI3NBDx10JNYcmGjuYo6E9lJZFBLIaxrGaSRiMx1n2l4tv2sGlcxXRhEZhCb2SEDjEeoLZW3ku50zVnEwA6zAGURj4srp/TW3xRR8A+uf5NF3ivjo72psZGmmOmeambGu7iJ+qKeJiEqO+cuXPw+swTbJ4rMxHcTPA2M3uMQDQaaW9va+9o02X6kRE95TU05m2nmw4MBCZCz1jH43PnzmMGig1TA6/EdKAJZ0BtOjpmNDY1Yxw07adDTQz54KWOB0riYExzdTuBuLepuQljSqCKb/EKTQ2ORxlZus5GSpUcmO6kB2lCCbaNAuvs1i/euUEWTRPJQwkTdExRitFByJxgUoVAAG/mymwY/JXx/PSFKTxz1ixkkhgYxOHkMrZlM2ipt5IqbD7kfVUBpBT2upCIxc9k9RyhbelB/To+EYvHaQvlYUQoLM8lPowbg3c4iQ2xR1Vnz5ntLmgjEsQLP04ZvDLjweVOXsZBrnXE+4UZjBAizp49W7dRrTpteeXGgAKTbpWhSLimmli8HmMmnbRbZRyo7iRdXh+oC+ANaYRkLQWEQ1en0t+tiK3jwDTdJC9dpa2OVxPJmiLpEha6WzISTrgFeKmTwitq18QBo0CoYgFuCGMdDestrl6JPKjjVZ4CVN6HpoZGorma2loCLi/JB0e/AC91urDnLfnLCg+tRYCIizVfQ2MjQnNwBcfCOmdXlGwzs6n5EI3FGxqb6up0bxLTQiFmA5PB2BSs7vgwwhPCV8YdykAwEPDMHuYbmpoIIlkNiBvmiBWdIhxBOsAeK11LBxoaoKwn3mQuJuPZO8rDE1wejn4RvILe0xAoEsd0hTVBJBJF/sRGtDl+3TwchQLchSDrgW1qGfJIXrepCjXswGeOrS7wzvPIj6mOLcsrK8MjN6ljt3STS3PIP9CxARDDxrydCFBrbWllVnX39Mjp6PqhPBNSsjHnODc8rM3vbe1Y5r2wGbQSAlSxZrz7YGh+KpWAVjqVJFcjLuXxXkUt2Rs/qm+bE1pedLry5oESxG2RSHOLXuXpntlDTNZy/sDgigPvPA9SJNf1KSxdRwyYNBa9FMYT6ApTgx7EdV11xaYFV4tYWe/hsvteJEzOyVQaogjFoOLUg3kE5QirPLMzUhZrgjITQSS2HraOA9Ms0rX4ymgkWltXaz4lgsahrFoUl17MQUpunmpDhdxsRzlsU3kgtRK8utThhFzNoVxOnrI6TnBBCvGXnoUzuWsEwJiYiEEr2fyghtMc9oz1zNl69JzmmBtuUvnhWijAS/VBTFt/XEcKQJkUXuWtGgWAm+2oVzgc4WDmzJmNTU3uPrmVGh/0r7BZycqIfgjcUdfQoJsYKqD33VFSl3/MxxQImkkpAomStIkXwKqTEAckckBVCBTMsdkyDRyEGTJmCCVmzOhgIFy+a3qqgDNzAtjGmur4jBntsajeSR8K6mdrQ1g7YPdInKwcw8Dx5geKoULWU3JN6qPIcz8C+6wFUqkUZZjgjBXSh4nqmpoO/VYa1S2lXAToexvULAGpVlS6jVMEEtOV80qEn5eVrfkkFrGFkHGfduoNiiNHnl1C0lSyjFE2IOIEQO+8jpiRklLZB4CUmO+45U8VxIPw5/FRMRKzHymigFnzVAUgf3NjQl6XNHIF2Ll8FWDEXAH+y/vlsppgKJDxpkOb15lMJpkYpG5rW6u0yCqgBhx4x5KxpOBppLFaGB3+YAdq4vHWlhZ8AL4X1tAUm2L65TKU86x6LfpBlss17SgYHIFT/0RgRyKUXWGcGYtUppurpTwO8pvK50HlwuZosRdzdhyJhGqqq6VvxiN9QVTAcSXKxSik2zSVmvg2wVWhz+q2M5jBgD0ogHmI1lbX8sdyPJl44NS/bVWUDtKWBJNPtwr1ki5dIZFum8J72ZsIEJcJsrnkxO1GjxF1aqEytk0dolCpx3X4q8dY49VYZejLctrv0vzw6mw0PHJ5ZDL6fRjBmG4JTO93zVqYYoL141z7pIiXsQXBoBCyNDc3I0ecEULzMqYAN+voAlOS5XsopKdMSdJAb4S0XXU/vIzxgIk1ZxxgCUtQPHnhyRHUyxAYgko4kEXxzArsiCHXWR0adzJ+ZtdZrLFXUYNOpMvr0WItd3UHVNaMWl7aNOEmCxv1IdXY1IgjHxjol+MxhgtQYb+BU4qXQ7IuDqZsS6eyunyt+vxXX9VhfUTQqmvnEpGAfFgyQWDXUK9ltxXwZrHJxraJwbjpnkVDAyKwKGecSyYbANgoACZh1svw4J6ibInHY2nfa+fGhWRU6FFBgJU4Ql24dks6k7R2Xu4mgpi3UZCmoVTyyGbqvPxtEVvJgUnNFBdgRtFFb9g17vZn040KrTjiNuKirIGx2NZN/snVfSKoooEIpcWunzCTNf3MkNGMf3MlNwXUlQIsvqtEgE3NzfHY9D4cB//xeLympiYcDm2QADYBiKBbCIRjMRPSdKRkA0edSDhS73/DpJPLRgi8MGRiaFI6KKn+VFY0NOg1wQV92AAwC1g6wj3qyamnls6aiAdjhWPxpBaBFREcn8BmjYqzUZsslSuG6w9ZtggLYZ5EzaVOC16bmkrhUAgt4iCRTLrlbAlkD7XI8v7YOxqzGHH9iNsMJVMeguzNlSXJcb/8x6VlsxmtzrwH611pc2CJBK3X1dXaOnhkWqJHvHgveNbJJl0/qCdmwUw2pXSJNerr65oam2hy3NGZCDbmilS01rbrexwiMDzx2FY2CjKVkrBGSg4Ml0lkpU+5SqW2VWzdFRgOLMKekTDldNiko2IaIOelUXFD7hbUuvuJJhUC0WmBSjBKgFJTXUMEigGVzo7ojYuaVJ4ua9uEU8RacHZKGzzQDdZ8dXV1+DDPiE8BVAxHwrW1dYSinGEbvIwtjcp4dXVjUxMSmtYlRKTgrEC8Ol5XhwOzlwho+uX9yobCP3BqZWLQIKaEhWMoHGpubnIPH20YYB5qtIeBp1FCXvpCusZYQVcRM2O4IsHLtoxCLhTG6DWlZJW0/tKVd6283YXHacOxQSRI6AbB3p4eJpj9xlIXAwtwDxDqzSX2FLw+UpNIDA7YB0h6e5PJQXmsVDKVTOg7PIMDev2EvYHCvimkQ0701nSrbj5MP2bgeGBgkHZ1Mc3YMKamhKh9Uoe6MIsfd6LeJHCzUn80HkVyhUPkQ1Zbexs6P90moQWf5k70eky0RStVWbNNdnWnAIvCYRXzYgswW61vQiltcmxRB1YYV28CsICw54Y5NQ/jZqsHaYEVcwd5lJyOC8qMtiKFEj2FgWwkKpwBBDLkqmAehZrrAwNK0aCuF+v9wtCEPnvoMiu8QnmQPhG8EmPgZfsKONb8G4pFHzATdKVO715THJAvPFkvUEdmfrV9W8TE4t53YESLMTkd4CqCklNouZRJQNOOc47NmE4ZSNueN2ERyQIOIoWWTW28UmPhFZoAY2t6GeMBDWKgpbK5Ib3qV+tICdDBqz8V6Bl3RbhUKjV8Rkra60tUitNoO7LYHC0wFHssqWgRNe8voLwpj+Z+Cf1pgbaJhNCfxGACgWjdpFeFae3kNpZQev7dYClyZjgn80+pgf7B/n68GR4N76U3o7PZE/Oq5KrLH3KQgbYu9xXMAkVJsOXI9GxrzH4TiqHBTiM4ZOYIetl5uMSx8LINXpJBp76UklzGCMbpWa1906fQCwcjNhk0m+yd2g50GTkjDqpCqoTaJPDIFfM2Cs/2SqVFclif4bbmpFjkO0lzYDRG4U+ZQm82MbaUA7MZBpAIe/dsAtoZDAXl8vNXBthzaiovZVUFn7jdqSVIwG6T18sHqX5Juj8oPjPBhYFJfT4gRVnSNSTGj/iyl80UqgCPVz9IYiwLm0xAMBSONDQ0sqp3deHDbvXr63lWHOgFIqT7MNqKgxUbBSnWV1Mmd2QJrrCj7EBhuoYZRVZ6Nikeow58w7sOfKCkwqg88wDT39DQgJShKTc2JIso+tYEURd7Dl2zVsODzn0oSN5Q6e6CkODOJ4eTECF8TO+gK1oFGtfFKEieEEGfZRqJhMMm/CCGLC+pEilZX2wSunQKOIbH3YC/FSrnu6GsEpBIR1lts+TAjOo5GnvluVNmDhwHDkakCEq0zT1PAUGCoXBYTyVgmjwHw39dMnLv/vG6wEiyN8aMB9ZtXuxHFKKo2ZqzFq1dekJfChJwrMAiPJveGqY2Xh5oQ3zpCnwwEIxEogw5KYwgHXf7AiAMF/TOziQZB8cwsAOX5j0w7I7z8FhzUiQXV2bd1NBQLhohcohC3fW5sE2COv10UkuZaDSC/qtFZxDsJpODK0lD7mCKcItajZpUrogLWEXeUA4Fg9U11ZyqY4VtUjimvCH3HquWKDGeHGltm5Z7R2gUcBIVfQMHBVA3rx4Cp6Qp2UjjtCCkxW8ymUnrUU9oOq0byirQpLxdJuFv0TRho4zjsUB8S8LT7C0AN1DsGeGWVr1zD3n29va6biN3XRwnQEum3NgUaXd+mJ2ITF7jwxsam0tYdhHVM7g4r0FGWgVG7DEnCzSYxhhQ2W7Iey1MFVDA6GB9ZVOgyyDrIrX01wfidO8ojxJ/5iazB06hbFqtPph+CXao36koJspvKmCTGcMXjkZQJdhQJ/g/qSZRBV2EGEUdES9jPDhOCvBSNw0kdN0ELVjSqQGWmCyS5XgXHp249Efw2C7ASx4XkoTJ3DYoeBTHgxURNY6RJ4YJeXKO3CeVvTAZXcs1RhwPXqIPRUm0pdbUpGuV3MJWjDxXpl0ybdDHnq2f3UkBp3nV1bYlYcM5bYVk6jBervq4I+x0YSrwKkwJKu78R0Q3TaZhdeEzEgrX1tToxmE6Dd9uxFiisnrFykns5rj4XzKYNFeMonTXV4nRHpzhD7bSVsF6jxT55EKUfhIdM9us2LR6vSWw5RyY5hQWlmAkHNLLhPQ7hpHBgUF7n5CuveJpMulUIjGgK9/JpK4y6KqCvkdsYLCcU7PgLQ8bOG9zV+BZwMkRepfRoZUwUqIjLuzFshTkUK+vqqvVwBiDU4e3XjGNyNgPNuHKHKG30M6jWKGcyvhgyuPbpE2QsT+ugPdfgJjTPAdSXClVGbawyHROYvZaGx/UxXNTXIUNXsZ4INMrlIeXsdFwlMNMaL0UfxpkqWVd0EucnRy8DINYLEhmnM1Ja5zN8ovgURwfXhkYQJJ6iVzhEi7DMPkAeOVsNMcrSr7jhkMvKQ/S2FRtDEhyuW4bU5WGXFvKQ8GUZDZ1PdxOCgRnE05PW+SXWPwZ3SZBScnJt2LYzQCbcXRGfZ8yGCYXalAdOZR0XiM6KVwPHbw6U4C4pGn5L7trOOYB/UnAYMbiMf1Ov7IK+4Ydy2QyI2YtdUnJmUnZSY7MVMooCnYkORU2ErwtX44/mXTGmVkhmbQM58/0MnHKEB9jJplrjBj8TEvaWwBbdAVG5xFMMBhqtTdAI5F0Jr2ua51JVdLE+eO9Bgb6B/rBQF9/X19/P07I/JDg7usWNi/Ftw0O2u3ggUGjoG+Tu7UXo2JaJ/VnYAhnYEM/ompsommNyXQGBlXWWmpkGOK9Pb3okEUuaSmGHqQfhV3KHwVtuZngYAyNOmA5Mc+MuhjfzJiHwlz2NscGNNXvgQEzRK4Lsqp2MD7ItZ9Y2j18N7cmgzWeh5e20XAcQi9iP5mclg1lSuM0mFH2CGVpTROZpOZJz8kxv6nJCTZXZXQjcWJYjbwPEDNBlt86rdBC2IpMCD/dcUdKXNs9/6KiAueFJCqqcTVvfmjyVl1uoa+ug1QSpiX9YkBIN6iyWfMoto2qM2nrgb/wJJtXuhg2WSYbo3GB3suB6VVVeoh3Wl03HfHgJU0ZiNmunFTpms107vhSLx6L6xsL8TjNYtYwhkgcO4Y5wdglWARgMN29RDOLzhLij7BIBcg9KcMrkLecMpZUN4s5QCJigVW6h5GkBrKvqaltam7GYiDzvB5tQ9hCDsyGXKOOdDCdrEnbOzqY9gilFx+T0DO48i1axebkYBRSJNIm7Lyv0s4FGvIWo2EDsHTb5OsGB1U4XwAXgp+wiaprxFAmhdVOPBZratZj3PBUoo/rVVCmP/tAZQCe+vtwYBYGGaCPv7RNsHX/KOia82R5aCoWwS57ApOGN3XNZbmLon6ItnPXtKv3ROSXI8wVY9ODJtyYHomuR8cxUfhb0koRFGz7thJo8Eq2PPJdKYUxNr1ZQQ3TIqyBuul6V8DYlGKo+kRbEWTlgdUZp5XCgY7wXmLGkZiKVTQK+UOBljh2WmpYPw0rAd86dDCa/o3/6pjo06Jjz2XYTlWc8uez1g+jBtyZXTVgM49ossof2lZ0UrqJp4nhL1tMVBtNu9YcG+uBr3eqYw8uOcg7Sk8nwVhdFjhlKpdsXunxQBbTGYnYMLkhmBIoHwwGa2r09l7OMDAYG8wIHSHXtSvLItuT9EyiPbZpmx+yj3lgr2RR2clUyVdRwL2BXkBA0KUcbdTW1dbU1tiNWGdeps77lsBkL+baSED5t7/61akf+xjW6wPvPnnu3LkMnQajtmb/Aw6MRCMvvfDiM888w4CyrLYRaiSmRo7sbX2Qh80zDAR/3LrBKQGQDo94V2bZodloiTczSLGuUZF0qZa5FYIVBqa6pnr+ggWzZs1auWLlQw89RC1KQhzKasi16YfaVIr7g0YGggF6VFtbh2aMVjSURFgybXmIMeN2IlDbOzL4mTAmR+tChwnIbAwE9P1D/NgLL7zAbHS3kd0kdyi0KOaMHzo+a+4cYliiQmyQzBih/GjX/c2O5XbCXHeRoQB/T8f2mlUGGgKvzz77XHd31yRSKamLBcNhtLW17rDjjvF4NWPhZ1jcF/GvFO9oUpS0wqk/xY5LWHRzR/Z0YKD/qSefIpYg1e5wFLXopwO8UxZA9hRfUD9NNd0x6fsbcYewTzrH1NMx/zlxl4uLCvtOxoCiEHGiYHpwgJGycEpveFKJqUlJTADqV1ZGo/o4PWsaceMRMF6njElKl3THX9J1G3FhZll5YHwnb1PlJTR9nWS77bfrmDHTyYG9R0qwosX8WPr4tKnojMa4IBcheycCxyIEtXVr1zz++BNojuPAMot6WnRiVeB5l1126evrf/aZZ/r7+zChrMlqamurq+NYAMej7XV91A60SPDq+wBXDmisM5JKtCwcOSlQgDHzdazsEszP+rr6+Qvmx2Lxx//1r3Vr17oqNEMTVk9wfenq7r7kssu7unu+9IWzvvqNbxYK+EtuDhSZy80K1xMEICmM6I1kGKBdd92F8SAe6O7uWbF8+Zo1aymDRLBKkouGRDcPLX5XgKO4wmIH36ZwIpFgS5CFQceMWg0d0BRjTCWWybog2deXyqSra2vnz18wY8YM6HtDYhCXU4M+OagPwdW0tLbOnDW7tq6uuqYmEokGgiFYVv/8G/oyulnvJ9jgGzfr3/wLHrcOKwCGCQLq6uqbW5pb29oQL/J1Qqbrjs9xQcV4dby2piauT8zoUXQCCH00nyGhD9rrvlR+s6SijZTCVpRVfLaeTaSj0Sp7swDGyGNuitAklDzzE3ArQyo3PIT0MYCmUevnyivEf6ulvVUq0giZGc/YaMi9TrMzUFoV89t6YbrhABWPhpHZOIis0Zb2aTQnhoIk38a/CbcSFOf6+zItBIL2rXbTXNQb3Tf117k9D2u7wjZGaf0bztsH0SlsgpsftqHr2vM3HCqx/lMBpUOhENN8++23x3Vh1zBlXV3rurq63BUdM3SMo8J0W5Np8eQWWX7YOgz7qT0l0SPpra1BnSJSUdchBwewquQ2NTYS5VfbZ+VtrhkzNjTueFvAFvqg5b577mFLYFlPBmP27NlBvXtpqE6foQoN9PczDAwUbkqP1rAKl/9xc8zTVc3yMaJzid6hwaakzXNzYQyV7qjZ5V2GhwItLS0LFsxHG1yQQuzPIgyuHGm1YEe288FL9ljAXNEOPWpobAiHIywfPRVG7WNREmuLQbhU2CYBugKg5iD/wlIxv+FyKOPl1ei3R4CZJB8/PNy1bl13d7dJQyuDcf2xY57yza0tjU1NnLsrA6zDiN2Y2/wJmG0pQJfG3NW6KUAVRSi/2Xl+k4RVKA93ytxYvXo1U81jcUrQZEXcjc1Nun9mc8/L8QZq9BSUnG46ePE7O9Ze9AKx0yeXtZ5GTU3dWCAJl+T+KUhxHsu0X7DyDt6Bu36mk0KOjibZrIQ1kwftMEMKc2x6UrLyKE84FA7YCwFsMLW344nhz4fKxJvNbB/8WXkW6EJGt7eLluDjwwrAon3CuElS139gI+D91f/Sp4YngNXRdWy3lcApulfUsrWzb7ITQ3d2doqjPFeTg7qNjY3NzfpGLjOUiU/ioD4Jq0uCHNN9jaD+6Zl7n9zsRxR5UDKvB6Ng9gEosDpgDupOmP2WifKtrW0zZs7EwtAuJVatWkVzpNMLx3sB0OGc3IcefYz94a/ID1rSDdcTeosg8VAMDNLgbN78+fsdsP922y0gQkmbOg4mBnt7e3t6ugkxCDR6exn0/oFBAT+kS7iFu2AKJoAiDiGZ0h0hHJYeAdEfyHBIDg3hXObMmbvzzru496+jU0wAmmMIxdV0QHnq2bMg+mEKHOCAoWY6rXc4F21+eJo8wZZ/ZX4eKM8oyGZiFDYQ1Hv09PAbkiASw/ZJynqKYDKlgc+0XftGa3HzVAdSShMCO898uq1EMJyWbH5MkkWCJpC32QJAB0if5SXBildoSqB3xp2oiMhWh6KtYT3ELCWfGj+ekKwXghyXLh34RO8yRtddFFAJFbOi3pm3TQUqZkU15AAWNlJ81mUZSplKv3caF5ryo1vxWelWguJcWnU67sQ4ddBdJ0okqq24+15bU4Pp4egmaeY3ePIKGaBsiXIYLH3Yu+amAht1/QCOCQ6pltYW1mGE4PX1DeFQKKlrfYOYuJ4+DGaPQnUzlN56yyyU24BSdKQE/J89LeAeeBvQ0259vYlUAqtSW1s3a+YsvFd9fb0zL+7KD/wXurPtYAs5MMDI0nmbNxxUIUj8PisKguimpqaddtllr7332WGHhXV1dcxOJDw4MIhYu+TF1rk9Kwz+9nQzUqMwV9cjd0d6b4+uEjIcbOzsdxJYeegz6vvsu89222+P8adF4K4xMpjwNq1BQRXliarcl19I0KCaO9HPTnE7Ni8EV17Zo/CmXGHzY3SC5jefwyqZJyN4b7Sa+EmFKiqQGAeiwuQxauOCFpm4yRT9xuO6EMzdyAHutlTeuo0HKzYKUhw3Hk+l8Ayx28ZAbcMBR6o+LdgX0VSxVITTgMdjHl7qlGGC8m4bZNKKhW141w9/Y3m3JaCrqKQuP+Q3khAb+TYuOnIHXopL9EGUClsxyDVS+k/7VpwDY2JDTRK12eRMUFUHDkRu/A39lK46uIql8NReW3Fdr8k8OGdOSA3046dp8I9YKU7H8xURhTZPImNgwvNQSNEFIlM/PzSsPnipebiGoIHn8FjJw4mxsJVADZqlIhOGaTcaiy3Ybrudd9llztx58epqez4w29/nLirKSMoOykjKJxW2vv5+LKo9c+h8lrsy5T2AiHcMhcOsTefMnbNwhx3m6cphHLaxczBg6pgTb5UKPR1jfnh9nv4k2nhsKQcmrbGO2jECxgcwHkQEyIhkhqG5uWne/AV4st322GPHnXaaOWtmbW0ty2aqMIg4PMINFmKSejEYFoIJXfG150SHskOhYKiutq6lpWX+/Pm77Mqii8Ge6z4BFw7ruyfwwTEjRCiCy4EZKfXEoIqDO0Xn6Q6twRVzjbUTU45emHJL3ZzFEHyjOwVI14shvXdbgQFXNIC/xA3bG3FYxLAIwyuTbrpeBFcRuFPKENBxEI7oPe6cmskoUB4tD8aYjhJMJjSI+zcRy2/mc3WAsGiVxaWrMBWopt6xop+wiN2NgPV3FF7q1OCGh6iFEe/r60cL6JlI0KspwBly+RxzK8BYsDW0D5YmtbBcg6ytpyheyhTgtZo/UJLVpgnHiUtfP1xhVTVgzvSWI3cFARRdJCjZ3F9X3aPmUw8jLeF5m7yYV1HnY6CfsVcqjqGglzQFMN/ZQxXetbxwqSYYUryTiWF91vRfr/C9CnmQgoRwBgP9/bqaUpDF+pinnMIau0wKEWdnIE+gj3HDtOFv5syZ097e3tTUjCmDKsWxBphEVliFDTvZPyjzOZgcTKYShL+QhZP6ujpdLZwxY+6cOQsWbDdjxsx4XK4LDmkd+8Y+pwUg8bFGhK4bX0Wgt+qwTIdL2HLYQvfA9ttrTxakJDIMiIaFV2Njo61PpQrApYdCusVq13ybm1pa2tp0Hbaxgcigub6h3u4A1UaiEURcAJFCTU21PrRcV8dKa+68eTNnz5o9ezaDigtsbm0lHe+IfjKuNOJ4A7TOoHZ2duL2YIABkDY5uMnkQz7ZAxrMWTAQqLE7VSWFgSsP3JGXaihS7WJFL1F76akPjk4hkYNAUAt8jlmArl6zmjgJg0IxKd8YlkYhzoMITW9S1kyWL/eyDEUMWw+8Y1DMYQlK+C+BvztiXqvYqpUrVq5etYq57WVMASwh4IhOavT1Sfii93HAbRHDJd0pRknhSUqWwGSMZWF9H8Akrexcpalu9bWblA5997KtmGfHVI+d/ZsIol60mdPMn7LzoaS8l1hIYT6gxJMP2OSQCPSpRrSIobQO6Bo4rUg0HlSmsKmWGqT79o+SxpWDuPLBI2AVgXdmcOfQ0V2gtN7c5tWZBFaGutFYtLGpKWzvL1WihWuuCHC0vZPxQCWJzTPiU2jXQD/xAUw6lkWLlywhvPUyDP55MRbwE4mECcejUX1xQvz5OMQiYgHr6uqxmcTrmE1sZU1tbTwWZXbE9IY5D+6hlOp4tbsP39DQ0NzSSpXW1lb+N7c0Y58pD23WW3DExgS1cL9Cl7/W6BFE5E4Oe695g+OfoXj40ccYjsO27D2wLfUQx1574khIREPY41EamxrxVYwl3deYoN9mSQkiqAgwTBRA9Ei2vl6PS+CfGCG8WltHR5s+ht/OIQNA9CF0dLS2tVG0urqaxQntsxaxWSoHCUE3+saah1WrOvlHdKPhyiuHMEbu+WQPEOWUfSSqD3K6eevlGay44I68VINfW2nW+uoOlOIvbDyPwmX5EnVDlZgum9Ut1p6ubrqpVDWqv1ZmIoygzcgWzq1GUeGiU+uBdwyKOCpivpjZcVDSHaJ1QsOlSxazgFY0PWUQ9Dj7BfPMRtadfg7VmUm6U4xCltMQ1M+drhfUY3Pr7DVr1qxds8b1bpK2RuGTA0cMonHsdkU33kvgxqIEHiGa9pjytpLCKmB7B7h1XV7foJUi300d0wITLRbTt4RsRBQUAjkZQ7HfoYA4sUMV09HEhW1J5+XKOljV/KbHxOkA64lsRneGxM3ksDIiVVWJIcJSu1S6468+uQNzAvOWrmbNvYz1AZI5/W56ZPmy5as7VzlZFQAp72g8iKOqKmwadsb13c9h/ta7d/9Cngp/Vl9HxN/crAe12LsN49mkRUGLM5s4LUwlhakIHbeQcPoMNcRLuM8B4UkikexcubK3r08q5Y3+OPxvLQc21THYBHDjZC8i6+vrY02rNBKI44K6gqeLQroxpleesLwtKEoGC62XZeipJ8wuHg7/5zYXAPIHmVKSAaAo9C120DOy7Al8NBNsqoiBPKDZ090DG6YSgpcxBUCKqZDOpFmau4sSGwaZ/WJ4GVOA45kqMNDb1ztkL5Mldb10XBWch02qjVIv15YfXsb6YJwP93R3DQ4MhsIKWbyMqYF5zFizgE4mk9OtW4DE51YwhmnRoTBTHZ2Cgd7e3qH8y4hJd3Cn4wNNM2UbvxA5E2xiuAQeLdvWC19haZ7rstumDVEwg667gFhY14JmxcTQfGVCMmMNHGgu58GZZXrwuTaB08KGubBrKphv3ZixrkwVyURiYHBwwzTfZqv1WZhGo5RGOOl0qru7ez26MRaVlZmMfryMwnspPtiTiXpuzFDl/Bnji4kslq7uziNVRgCKMO+eth+2j7JGohHy4BDeUA4zq5qSGFKMpL0NqY9O09y0md/82EIOTP02FdfxyMhgItHf16+rLvkIiAISmd6CnEV1GRGToF755aq6ueGokKIqVodhcwSkUyMKRijAsRyhHJ9+PsbeboQqwKAopxz09fWiT+ShkyROS509nodHUql0f3+/NedeKiFltSLqDhxxWgySRzF26nkZBi8pD6s+6tcpm8vqouhAP9HAoJ9USVVXvgBLqkApU6kU4vJSBNEcU7wIXsGJ4ZUbH64LnglIpzPr1q5jdJgvyps+mIMmfE0z4KVOBxp6a1lalderKYJ2sat2K7yfU0fBSXByjDZDryUL8eCqy7VMioIHcpuK+zaPiEPx2WhhOLc38Dq13xjAu/0MKas3D+jZWyAz6iyqDKulOZfDRjHnuux3VFH9PMq3uZ+gGFTAjC6W1NvQc0hAjT7IGAQD+ANv0KfTD4xBb08vlgcqiB650IsCZEF8G/CqGdwpOxOoFyk6uAJ+WKL0HCYxPMiiT49S9KkLrk4eXoUJwIhhuxJ6H549/WEjCFxdJpMzkuaQshKRhfKYNTZfMXk1PBNsOM7pOCNDAVHQJShWz/ZCavfOB32kKcAxR3pTkn7l4vSntOMOxpGwvt5semy5FRjSofMcsMe1d/d0EwopItAzBbL+CBdQQEbOuxqmWswC5gCnJiu5KOBGEnG5kqS44VERq1kIrslylCV779FBBRer7O6XYg0jjL6q9JRBFaihVV3r1hEiua65GeWOgaOLHhQ2IKYLmxX2w+qNDycWUbCaoj3MKqR/zeo1KK/z8CLhyWdSVOqnJN1dXSzFkMwoNwZxmYeXU9imA49EHnTO9mKRfuiB0t5esxT23r8pg/qig0CGhpldREKcMvj0HmLr5dIYEDimoktxSmL5UwL10Ld0KrVm9WqCGOq7dEcZuNPxUZyrZzg8sYgN6ahvs0H1Nk5V17f5S5bkipYPJHjNoTW0aM8iKsmVnzLUpitvezxBImHflgwXXI79d1DUb39CWnU555SHrnfpZ495cCoPFrM8XT6xHxIbOHUuTbNYv1QJDGX1g1FmcaFfU4ee0+vutnoojEvzgEz88FILMGUxccozu7SJ4QhI7WEYQ9HZ2ZlzjjOf79pzZxOBAoxe/0D/unXrOKPdkh5DUOphsHNd0/LOxaYnIehYAO8MiNe4MgRF/AiTI1cBO0YtNDyZSjHFcIaSvFGVmpXA015x4qVsQax3GDYPRiq6uqRGLrbS+eYHwsfFMWxMqlQquWbNWgYU1yjLN03Ru+IoQzqTYYD7+vowoPRC/kAHWwho1fJly5Gjx9DUgARwGvzRb5+7umQOpNryr16JzQCTsJj0Zkg2s2bNGhy/caMJ4IpNBRbR6MduzLlEMtHZuRLWMX/Qt2npFdvcwErYg8tdm0B7Ef4Er/VDMgXIeBRv64HUIr+5BGDrYKO9aZBJZwiG0H+GwAWRWn+xJLOfOQO3wMoDPxZjC0dj1Xr4qrawhSNRc3WRoPk9yrlq0MF14croL7TjsRj5ff39LDg8zXH9mjIGBwbQvWRSlx+8pI2GafEoSIExDgiL6BTq2t3VvW7tOo3BNK0NtFh7ZtLpdZovGe8+Vb4JV2aTAzmzboTTfj2D37MJNHyzYSs5MFOjVSs7V69ezWJ3uiq4YWDQiSzQWvRg+bJl2G70wOmZU4ipg+JSLOoODScSyVWdq4jqWHeTvCV6YkCP9bM41n/pDKrmpU4ZsEpYt2r1qp6eHhyYxV9bQE3hs3JwcGDVqlVwLpepR8m19/KnABV1/ysr6TuRKW5kY26GbQAIWNesWU30QHCqLmyES4Btxb85hRCcSkC+rQQyf75tMshY+qAE/XCKttzyy6O40SCGQ4VYhhIL4lRJ4b8as6WS1mFEqeEImy4gak2FY9JfmNLEy0OhpAGPRYRi3isSCIboii7AmIa4i4xY8/7+Pl11MM88zZhlBCOwdu3alStXehflNhEUFfo2lwh72DemKc0NJhLiFkxX+JX6vWBvXz/WEttl4Sb0N6+20wSheeeqTqbYeJq4rWDrODA397q6u5cuXcqQoLpexuYEcwPdBWtWr16+fLlNad2LRiGYP55uTQ2UZ0+Yycbg4kZWdXam0xmmF/Rdmc0NVnvLli5NZ9LEd0wZL3VqoLP0AMPZz6xYtcpdW7DAbnpymC4gjvkkGmU+67eTIUXsanU6U1qlh+CzIhCU9mYzWYRvbxrVLY0tA5S2c2Vn/8AA1pY2N1JoJgCLiQprpTxkOnybHINvmy7Ulpbam3IFxpqAYLSvr4/1tPkg/WfVxEIK10MBcWolXeesJzoj3Q8JwCBFtB/tWmFBCfY+wGg0xizDjqP8lHRFOHDFpgiGLJVKrVyxYsAe4PJSNxrG+yjgGeIcDA4OrlyxkiiLPirFpplXZwqgylBuKBgIIpZOZo19W6PgIDcT4JCZiZtnqtpHwzeZlDY5tpADsxE1A5kHOo6tZxGGn1f4bxNYvsSKaYjyG9bVvzk60ET3kCvGt7Apy1eTfJRGKzzTA2qHwuFUKonXxHBj96VPxp5ojYUayG9jodbJ0K02FmFr16whKmROkmPNs6rwLka74hNBspgA1tfRrsOtex6FA6bxiuUrWHqoEWuiwKKr652MB9kT61FllS7Nr1mzprenx7y77gNDTa2aNF15P4ylqcKbsdYPNyThSHhwMMHaZaDf2Q4zyeOKdxLotzjWRXmxispAVXd3t37Pl0yhVLRFEclEvSwlTjVxYyiRkj8L+HMhwnxmzyKbU/b4yy69QV9GipT1jvIkcM3Qtp40yuoKgcRijXI8utqyjUQ/OJ9oc/kOqmpNMKyMq5pzsKY3EjSDUto72wYQeTAYDtrnPZUlVrR48thwYVNezqTgSwpwBailIno2QTrPGekoJ2u2mtpaaiL53p5eClh5L3Tj/ySbHyYVFv1DMEzolk7pSRBAEzRuSjq6mVUZhZPZRLA+edyKMZHQ8xH4gFWrOtEZ0pXkWJqG7CUPN72JEljMwS2tYApMYJaRh595saNJbE263GKoQB66ejQyHAgqxOeUyLKvtxf5ZLMZXa7Pw1X0Tgoo5mELY8Mn3sYA4SEIOp5IJpctWdrf328aomfl+YMENWajmwaxsDkBUlejZzGOD0Y9D0YlmUwSuJHBMaqVTCRefOHFrnVdwVCoIHU0DoXwTgpw1PPwEvOwJG82chqJhGlo6ZKlaCqnLp0+Yo9MMyaD0ZsIXhkH9JE5gG6lUukVy5ex7PBkYb+fG8tkAeLWj7x9ZM84ECEuX7Zs3bq1CCocDjkf5uhpHmgbhdGbKug7YDxt5GAygPVZvOilnp5ePA1tiGD+mS5XZUrIl3f8GI/D+DDWo4MDeqCASYhjxnY4o2N1NhASlrGGoJx5gjjLx8WLl+jOtnXByXMjAZcYS2c+OFMPGYMxm1d6AphgPGgMqcE/2NMoeraYbnilNwXoPpyzDSYSXV16LIsEuGSs1Txc2LNtYMydZlX1A912d9BYwlEPbc9JcyortZzTQyBUZ+0FTESm80bFG6GpQm8/4U8uO0TQs2LFchaOzCkUlaAQyo6ZAty4u83VHxfwxvSBJaqg8FCztIq1q1evXLnCf7+NVGXkwVHJVgr3ngFnUipGlixdorDV3qTstEXp48FVcTT8LY4LhM5g6Xq4BFtJlLl8+QpmE60gLrRnkvquP1Kz9TSyWbB1HBhdZj458a5es+bFF17o69V3bmyKeo7BB78WaXobjfXDag6ZVmmY0dSXXnyJ5RdEdFV9qmTWDyYdg0dwtGzpsp7uHhrVoNrzrCiZejAxPBJTABRZwaTT8l4rV6xkkrjq/HfbhgEiPb09i15axBCY/GWmsRl0iqyxE8SrNgXYNJZhchObmA75d3auQv6yq5sI9gSmvgSBX1mxfDnCB/aCYD1V5Xj2w9WaIlwVSLE8Rf6kMMREKkRCrsAmhAZRjwWlsUrSHmuvZEMJ/FspxuSJrAZR3oDlhEazQGTTAVrDOf24k7U1e1rSXa6oXmRuTsyDx5Mg/rzKebhESqEw+omnngHRh+7iep1ENeO7qnMVI4yn9CpsEGRarC2kgpleumzZmjVr7IEFXXhww+2HV20KIFawv+oX1KDP2mvx0qX4dUvfNBjo70fJnQ9DWB6XE8CrMwUQPJiaaOASieSSxYt6esQ2jTh/v81i6zgwYK5Ib2PKZTOLXnrx2Wef7enpsS+za1Q8Z+U2Nxp5uOpTATERqo/1YTIkk4mnnnxy6dIlJDLyLtbYVHAPUrOSw0a/+OILa9esHRgYgFXaIrijNxNtZrWmCjrClHjh+RcWLVqUyep5XBJdfYllOpIpARant6f76aeeWrpkCZM5lUqhym4qjmF4GnDPnCF8CHZ1dT377DN6Zs9eZIW98wptPPRGDK3as5l058qVzz/3/ODgQHVNNW1jtzeGf4BQjbgiklQqifAXL1rEAZ3ySmw0PENuIwiLuF6Q00MdnNlSzAf5A//mhxJG4dZeUMBv6UJAJpvL2PJuI/RkLNSQFF8xCk4eY00Yge0jWKQ3xpZg+Q5yUfpj3HpUPJAOJbkupo1clz1ez7KM6GHlihWLFy/q6+vHYozxfdMDMrFlvx7p6u3u0YR66SVClIheDUrehmgLgk0kE1RmvofDeg3QmtWrn376KUwB+jMtUpODudPf1/vC888hZxNgEcMlm1dnCpDK5bCTAewkRmDZsuXMWU81N1Lcmxlb6FVS++y5R319fUFl3YGErF85SLvthbwJ9DcWi5ZoNif+c9P+0QQoeEdjoCy9PnmYIIvYn1ULpigQDGA9ocB08cr5oHSQP/BSDSWnfsARaupmaTKRxICyDLBZvd6HU0pb8aOka709vUuWLFm7dq1ZNmW7uq6YjnykJiFbCrt6Q9yb0hfwErqQq1+uYEa8xyv8pDj0n7qmJ4aqI43OlZ0Iv7+/XwLSfYtNswKDE6jAvAU6eq8uxpoQNZVO0wr805pXNA9V8fE/OSgIWUc8kRhcvGgxKwA4V0OmQl65TYSCKN28gD78a2j8cCPgNitgqYJqsstv+qf3Rtp7bYjXcjldC7Lxoo4KbwqIUUnIuLX7nTRFdOXkgx+yWeBgXJrfyu8hMMqJpQgUpRYpGAb87to1q1eu7CQ0GRjUfVNoIh8OXK2pwspDmTBB1350/9fjDNGgoig/i4+gftXjZ0l8eieTwgTLPNIt2N7eHrzLksVL+nr1igPXildu+nACcWywoxnEg3dJp1Dyynh13BUbF1Nv13is1DWSl16yJakuj9OgQjflrIcOzCW30vfAto4DA0gfZbIO6pWgOIBkIqEPG1bqxV8UtAtQrKJGQ10z3KNWG3Cg+oKbEgo5URpAETd+K5avePGll9xTaqRY1oRDK9KOkMElrheOrNkUHaTT+lYZQShjj78M28XxMdSsAYOXwNQyW+n6xR6ZUBEaOPfVq1bhBnq6u4lzcS6uDDS0NzjO3fFY+FoZH9LRyspsJkMkgeQpH9FDzGrIWFIZY1awGoJ67Rq2aYbeU95ZBtKxPqyqMT04Xcg6myuCGsSpTq1J4DihKaRlZ2oUM40bHhgcRFDuZ0iw48qzlDLGPP6ta1q6AVtmSTFILICK7OGcKb1ixYqe7i7K0DsSEUmBziYHnbEmgKcJ6ht6YKEeR5y6FE7EhTtXij2YZOcEIiy69GBONkvEBhFXjp22TQdTDY8FDmAa1Xf+Uosp73OXymLnsa990QsprLMsylXQdZDyrHTXrl5D8LNm7Zp0WpccbCjzD15NC0aQRl1bSnCNGVB4omeWUCzCbPGn+20kIk+Vs7WxlEdP87sa4h0JG+9ix3jTZMEHEGUuX7ZcCu8Gw5pyxTYE0LCx5lCsmw5zaD+/G4zGYrASEsNmgvI9ctXsgHa1FWDJyuWYKi6F6kR+S5ctw8jQBlZL1clzlmFymH6+wh1Y4YvMBdAxKXKhe0hzRDc/GZWB/j5EW1dfH41G8AQ2jdk0ipgPZ2scOESNXAp7pis7RVLBIF4E67lkyaLly5b19fZBX6ZnPIEaJzaq+VMaUsqURU9PpVWmE1QkjoMTlmL6vksiAYOUYWLAPn1xVt6gTjtYR7xXONK4ZY1Qsa+vDwewYvnyNfIBCYpDnyz2wLXuHftO3YEf4yZ6sDzRtENmCPFdf/8A8xnj5361A0sUFMsC4+ltiIpKSjJQ3QZI709b17WOOHT1qtXd9uFzRs4MASOgZrSfMiA7LlwuJDl2Mxzo2fphfR0tMajXlekpmiyezN1VCXAiG+BtsrBWVcPNnjGCqusOw9Tb24vknetKpZP0mDKKutwVqClDvPrgpfpBYnGWjsWGt87zNJI/cmHEFfp9FWqmI4G9fjuFMKRKQ7pmqCuR5kjQIid2ETBYC5sGHkVDPklDgvvSJ/0SCfbIy+SMT5VU4dC4lP5Q3EmbPWUkXnsvDwFgT083kl++fFl/bz+Sp7qTgWukBKQWtvFhFR19KaqlcQyUzpzSGiK5bu26vr5+RI/CRKJRN9DAasmA+GuZtkDJe2rDboEvWbJ0aW/P6LsxVcCqu9OpwPWisFEdttV33XbxgnJrV185wV/i2uEfhmHPtZMXEqU0PfObAmJSjRnxTHY4EmYk+vv7V3V2Ll++vKvL4mOvm0YgT8vBEopShLwDs5f5prbwy3w36jeYkwPKv/3Vr0792MfwMB/6r3fPnTvXyzAUd4xjaTWjTQaTtLqmurWtvbmp0X2DnwKal/ZQWYlEsPhoF9ZIAyOF02900CGi5u7ubiwpGRQriJPduPpk1a2kWQm1UtzQ5ChwBR38EH0HJEIsGovW440b6mtqagjvnJUkx6poOlktVQSc5nIs3jIILZXUNKYvTA+mt4rkHxqeHNDxjvIoEVoJ/HmOB5LgE9eF/GE7qlfXV8fjMco6hgvgFKV3YQStMhK4baYEnlvBh/1AV73Vs8s2RlPgf2OAXNUB1xZTNByGbYInesFxdXUNiV6Hve/IGEv2C19FQHa7iKULlhfhE07ph5waL8Eq2b+N6AOMiTe3dyiMzpgUPUyjsE3XdNEYGJbLQhtk7jnCIruC9nrWVArPgba4yaJJgRg0AMLkOrCpYNLVxRUAv8Sg9vGORg5YLgT13m31gj3MA+Nf/43t4ZR9cj2dTq1dtw79ZxToATTNPXswyeUFZfB3rCjDgcKQsBCWUaYhL93B5CIFzYeGsWiU2drU1MysZRYQKthshUNCT+mVAXryx6iHw9q1a5y2wID1a5QR/zFwlb2T9cKCQgadQwYU9hyUY++uI45Bt9va2hobm9wVRYlVil003I4H23vsQAPx2msAunt7e5yes5mR8ZoYF6XdMa66ursvvezyrp6eL5511le/8c1C9UnobBJsEw7MSUQJjKw0UNdeUdmamuqGxsbGhgbWyPYbfL0ojaWVq+WA6cRauenKH9Y8a9et7e3tYzpDCZOk2F+GVc7PHZcMgIMSHRsb7cCAqZBmqs7ReQWh+vCE3vAWiVCc2UsVazPvwCxEYiYgLhc7A6urbDonubgmbD8JaNM7ymNyNfLniREr7qYq3dBVUD2O4V52F0I4XlFAF1hTSvZO/OIf+wO/JsQApkxDo6cHhjDEjrH18r8xgAkZSElXRgfHStvE2BG9Ty+KMSXD82B2i8u6a/K331qgSrgw3TOiZm4oYDdFcpksrgA7QiUbKJXfYEisrr0ClbGjk89yhpUd8jTXoK9HmkHTit+L7Y0jqYvezu6R9TqugfRoqd+bHyZ1NYQOuBZpnqiNMC4ej7NsJNGCt1FmHH8IHZ7RH7wXzhiokOB64C8veCcGf8eKMhwobFQmcWAe7NIrKh3U818xtJ4lrruiQ13U3JF3DEBHIjdWFfekM9RimCiGyvuplnCr0+KUyTCpA0OSDDrHMBmLx5saG5moeslkjb6TIp+Uh5qk83ZjggNIJQYH8V79ff3w60bN+qgneGmUKeTVHIPS7pQdGHBCcXsnO44pwzHKg/V3b/bEkqI0qmCgDMpCQ87cmPXRRSNSzIrZSii/blOL1qhrpQRKtHQqbqQDo7LsoqgpGU1ysRv6AUtiRo1g3plUrl2raL/+QSuZP2Lb4mbplZYUUr5CG+NwX4yxHSywNy78edSFE134tlQqwpNLBAwF0rGCBnXRO+SAf8ifOQDP9FpsU0uzxuSfvxOwXv43Cq6N/KscNCdNOeQCQrCEtiN8Me0KqKj3D8WznkpfRMQmtXXbSBYV3og+eATd3sEoO3Ck1Hyexyg78WxH+Ur85dQV9nbuQJkyKx7HPuJbALRpQtYRqsIx0ocFeykUf/ln1hIlMhlobyybwmtqWOA0zHjpwDPZUBvVOuV74vHg72FRhgOFITGxA9M+Lzoag0/3D4PCqSI2k6PXjNj0GjFWbW6KQY2Qyyhhb5zT4pTJMKkDc6KDM3dAbBMKBvG7GEsqYWRIdDBDqMshxPQ6ZqWuMMFuWgcJNOW5Rc5EZbQnRGl3XpEOjE4STF3561+ffsYZuJxjjji8ubnZy7NeFXeM41GhuCwojCkmFCVSxlyCgzvN5yBYSbagXsWNlELVDY6+GhjT9BRBbWPHUwf0D9LQkg1SGv1ypRx9tevaVhnVtRNjSUQMpNOdwum0MLZWQUpCca4rLOa83ruJ6U7N/ohND/nCtrNkErzm6OtQftVoeYoklDEOxuEw37yHklM/xtSlsBFU4woUXBEjgOl03I52wlfb36ijoL3VLTTi/lq6r+Y0YcTXj0IxY9ntxIpS2akvJQwXHTi4amNb9Nf1Y+olx4E5JyhAAhFTb7Smndipd6BmfE05Q6QuuTom+AIzfh5IZCZ4J2NRkuX8pTUIEa2si1/25gi7SsTKec4Eq6ls65H+jbJBgo8ld2qlrLI/K9+1AkRtYvZLgAK7qzUcu2p+UdiZydMl5unamSyPO81DDbvIuEDK1bNVgDFp/hv56njKgL81a9feec+9XT29X/jsZ8/5+tfxuGpCD5iEvUKbB5vLgbnbCdf87vcfPe20VCaNhJ3IHPzHYDJ1fPnD0xFDScfL2AIoy7+MAlAG82fjAzPuHW1S0J5/MTQtbCaWNi1YpDKzMOMcnIUD++pXWeHhPnX/YdP9YnJcbMYVGGvSP1x55Rmf+GQynXKLcS/PUKJFLtIZF8O6S+TPLbFBE1YE/h89TsV0FUoPlVq69daeiA0qljA/CcNjW5mk8NQxEvBfgfFE6sfUW1mvHEowRcpFHI5Zaa630RIJl2Dy3ElQxPwGU9kIFA8cNsI7XD/gdjJLXTqn/BirLdPo7haR0noJT9hxqzthrlbrxbn+k2kJzY/8smcUJcZwUkzGMCjkjRHKmIRS+MmOLTxVDrGxuaEhuqR1YmXlZz75iS+e+xVcFzTxYWNWgZsYm9GBQfmlF56/8447YvFqk8aEEjF7NaG4GfxiSReVnMTzgVJFmayswV0pMJb8lEsaHYuJ2BhbbZJYzIIY7xjAO1rhnZC7oSMFSb8tszaK+JpMhqaU3rFx6B2NhxJDZ1W9uhrikmwfSjg0fRjFtIQ/XuGJe1cMHwuCX/igSA4bejl3WphcLOuFn+ESwP1EeaWNjivRiaALUD6N3Twiguzkelisz7Ks3qFhErGUki1mf+pCE0rPSs4n5KEEw8NDk8hf1/vypEqkbVKaTP7+kTIvUFR4MptQDHigMVcBT7b9dtvtvd/+sJXNZaORaDAU8sptHmy2S4h2VRXhApOjRO3lmXALcncoOZ0EJaMy9YpTRIG+n/LkqrDJedjc2BgZTlJ4ciltDCahXMLPpupaCZ2xDEyL8n8ItoyUJlEGh0ka3Zi6mwrr5aEEU+/OBjO/MXRSqVQA4+65Q9l5e5GYHGTQYOmbC5t3BcYBsuB4gy8Bj8WmGrNpoaTREmwZHjYhtooMNwaTyL+E+c3UtbEMbDBlPQZm78kkyOM4FA6/7PRnImxCKU2CSZTB4WUnTy2zKipTyWQ0FrNAf6r8bypt3xg6BTvv9pACGHz2nLr0zYfN5cDKKKOMcZF1P0u3CA/gyTb3JC9jWwY6gEqgA6xj9OxDVSCwmVctryRssoVRGWWUMRU476Wf3eiNdpvyq/ZlvByBA7MrbXrVjh7xL0cz00HZgZVRxpZGMpEIBkMjIxV6vqmM/2yw9hrs708MDg4PDYfDkU14t+U/AWVhlVHGFsXIyHAwFEolEg/cfdca+4R3Gf/JwGM9++wzy5Yuca8QKn1RSBmTYuvcA6NRvXTLBoy1cyQSsfvZYCgY1DXgVCrpPsNKoJrLZRSmVFRmstloNEIVYpahXHZ4RG8Ao2IoFEqn0/qAYS43ol9M60HxqsoKe4JTdxStiyM5fR9BT8tAIaQFu95X6/hZL4zhXDqVqQrobaohe6OV2CVoCgVpDzaikUg2l4M3CqvOiH6EGA7rWyr0lF7BC52d5IcRVASQrRgeqgzAfohQXW/vgOmqKhoLhfQK16y93B1SqWQSTuhupX3HFg4pGjAG9C7tPJAA+3QqSW5OX8JECBXBoD7fR6+CobAuZ42oVjgShg4HNEGnkJi9NzZUWTlCLQqT638uNgF79sNQCtFH9iSmUulIhOWFxiGXUyKkqAc1Jzfok8ioQBxx0QsbFvGPGCPRmL3EQ1/SodfJZFLvR1AvKpB3WI88aEDVEeqoZmUoNPpr/2QygcDgk/bJDwSqhoYZHdgIoTN6sWNA76TnFElDU/ceAsGh4RwKBgOcmrJVwJupX5CG4Zny7s56OpWgfDgSTQ4ORGNxWmGUnQRg3iYUf4fj8TjCiUQ0OvajTvXUge4DunblLy877DVHztt+exKN960GNxNhI81YoBChoL2wQiqNkOkjJ0hePYpGNRNQG7pkyszUoyzFUFeNud3VowjrCQr7u0aW6bPAyJBTiTLncigQVSifyaQYT6TrCmsKMRASHUNShf4gWQ0pKVWVOfsSdzqVilfXTH0ib4NAYe69++66urqddtnVFD6BDJCDlMT6biLSLHNyoAoiQDllFKqqMpksSs5YOA1k1DRXVBcioDKdlhXljFquRaD3OOrGWwVTEgqYKaYhI2oy19v7pMQjI1SjIGYWQl7NbQxbhy2b9nq3P/qHimPyEGcqlUKO6HEqmaqurjFzoBnhqjA0kXBocAD0czo8rI+fZtJphg0KzC5ImXlyBkLf8WOMGTwmQjqd1Phhg0YgnsA74gunZTWgyPTBXiYG+hlmGIY2GoCFwsJiB+PxGJPcUYRnDqiCIYYrrAMTLDE4oB8WON82AVC+TFav8dVbyjIZOosQUCg6gnyQBdAbzOxd6RBUFahnlWUKHUBxsznppiPoQK6szLCYqarS5EeoaDaUMFZIEs2WMwhiqjAiYiCVSFKN6QID9FQGTq+ZT5b8qgPhQ4f94EA/w8esYI/3oap+KGWWkYkAz0wPBD7Q3w+HCIfu2ZvSvV9TYBApEAwEY7E4jkFfiAhUUqa3t5fJQwGI0A8nRpxEMjEYDOG/ExzDOEQKYJyZ5E7seuGbohZcVEgjYgEEZaADcXW4srK/vx/3hv8mBX4YI2QlOSsQFovwSX1IYbjRK4Qz0D+ACiEdGOvt7pJ87SMgcIL0IB6NRvv7+hQkjeghY6oic6pALZ1OOZVG5lIG0dj6QKqMEQ4+GA5n08yjQGJggLmEqtkP3uRI0ITq6mrnrpiJTsJMBMwkY0cBRR/23lGEgKj0qY5ibWe8EKL0WeYzx9BRXuMyNIRr1Mv0k8lsTq+apTAFNAR2s1CBosWpbgah/uRpllVWEUMgUkf/5QvzNB6YBcwJRIGskIHmssbAmRQNBCAjFotxQECACaKMPkGYQrVG+np7Bvr7GEFU3XTMPRAo1XV1HYjvBwf7GSMGFNuYSAxSl6HE5tAWBOUsbc3gFN+rtu1B5t473IJgwixbtuyWW26pqanFLKKaiOx1r3t9W3s74sZmMQew0aS7d4ASGP70p5fW1NUjYoY0HAxuv3DhAQcexJRD7lhV95JfKrmgGzADH3300QMOOggzRDcxKDded111Xe2b3vyW6667jkZ33W23g5U7JaATUHv8iSeikahFNPqd+dvf/g44pEFat7mXw3LJhgYCLz7//F9vvjleUwMnzD5U78jXHjlj1izMK4U9omNAl//0x2tQxJPe/g4UUDZleOj2229PDCaOPPKI+voGpvTadetuv/XW977vvVgVJvaKlcvvvvuePffYvbGp6da//rW6pubII19bU11d39joETUH9s9//OO555/Xy1URhgXU7zr5ZKwVJgDNhiW0FtGRzjy56qorc6gsRfVQ7HBra+vRRx/T29NdW1uHxmstkgcMw+fg4EAoGHrwvnuffvbZ/fbbl0CSWcH8QbXuvvvutWvWvuY1r5kxc8Zjjz32+L8e33///efPn09s/ugjDz/19DMH7LffrrvvTnkm4K8uv7y1ve1Nb3rztQxQIrHd/AWvfs3hdBmpYsVu+ctfVq5a5eYkQwwb73jHO+DQ+SSPIXN18LzopZfuuOMOhE9KT9e6aCx6zDGvmzV7LsshKkbCYTmqVArmGVn0h4AJIsze2rq6lcuX3XjTjbNmzabXjCnaiLl8/vnnHnzo4Z132mmfffZJpVNX/fa3HTNmHH3MMZUVVStWLPv73++YP2/+qw97NRMey/KPf/xj0QvPH/qqVy1fuXLp0mV18fgRRx0Vi8fRZFSxwPAVP//pYUccuWDhDn7+twpQOWnpyPC1f7qWLmAOAyzCsrl58+a+6tBDI7E4/oPJhSgUKabTjGzX2rU3/fkm+oIzosvElajorFmzYnG9B925MYYpHFb84QCR/v6+22+7LZlMHX3Ua1k5ETSw4B7o67vpphubmlugwOmNN95I4HLiCScws6Bz0403pjPpd77znSzdWRo++8wz99x775577ola3nrLXxmgt530jo6Odq+NlyGYgPffe29hBYZs0eHOlStuvvlmJKkQZ6QikRg48ojX7rTLLsgQmTBehEfRWAwhU5oRu+aP15BFoEbpQFXl7NlzDjzwALuYoelPHWI1v+WhMOP7jzv+dsirXo360RDhLJSuueaPrS0MxJFXXnUlxneXXXfdY489KKAvZ26T2DorMLT84YceQogtrS03//Xm7bff/oVnn12xbBmSwkI5M6qvB4VY2CYQ9ODg4KOPPDJ71swbb7i+vb2d0OTJf/9bF4uoUMlKQqAilo41HLYPm3XzTTd9//vfRxvQCYaHrKefeXrN6jWZdOq5Z59du2ZNe2urx80UwDz88003YdSg/9CDD8yZM/u+u+/Gx8IA9FEgWo/H4ygLugUzS5YsRgXnzplz9dW/32677ZYtXoxJxXvhkDyK4+GKK65AX+vr6370ox+hT7jl22+/rWtdV0N9/QU/Ph+xDAwOXnP17xdstx0BFi1GohGWTr+94lfhYAhfcssttzY1NNDBUGT0+iFAgx9++CGWXQ31Ddde+6eWlmaYx3CzaSGiFbA+vMSmZd/g4D133QWdp59+unPlyqb6+r/fdjsira2rx6Bgfz2iBjeX4vHqvr7eP1x9dWNDw89/+tOBvn78ATK/845/vPjCCzR3ySWXQP7Xv/41hubSSy4m4EQe1/3pT82NjTU11bgNBhHj+PQzz6xbtw6iDz7wQOeK5bPmzmb4mKh0PJlM33XXXS1NzbT50EMPzWjvuOvOf2gZhLMqjsBQKjq1eNGi5UuW7LDDDn/84x/3O+DAZ55+ds2aNfbB+CrUiQGiRTcnf3nZZYpCqqpwoegbzPzs0ku32277zs5VN95wAxabMgz0z3/2c9QP4a9du/aH5/1w7ty5SxYvvvufd9HWxZdcgj60tbehCjBDcBaPxW76y81NLa2ZVPqf//xnc2szvQvp2+Ja0dI0zbF3p8b1VoaYIe7OZO+95+72trZFixaxytxu++1uuvGGyoCuVKNtqDccMxYoHuVXrep8+sknEdRf//pXZjG+6r577qmprcP8KhyxDyj7Yx1AIzf/5eb+vv7Ghvof//h8ZFVXV08YcfGFP6mOx1csX3brrbfdeP31q1auwHH+4Lwf4Nh+++vfEITMmzevqlKXB9zC4urf/x7vRVRx819v2WXX3SwseOUACeNcVq5c8dwzT6PA1/zhmjlz56xbs/all15Cb5EscmAsnJ1EkRAr9ue+u+6a2THj/nvvHs5lq2Ox22+9BeETi0jo9oC+LkH64GzUF//7i84CsH5ARZHuHbffvmZ1J1Huow8/0tvdxVIbbjBEXrVtD1vnBwdI7S1vPY7ZG4vH/vCHaw47/PB9990XMWGP7r/vvpv+/GesGMVYKR94wAHHvumNLW1tX//GN1ra2q+99rpDD30VoUQ2k2YAfnn5L/fcbdeT3nkyBBlRRpdhildXZ8PhI4567Y1/+Qu2SXSGhsKRyB5771NfW3Pv3XcvWLDgLW95SyxWZOUnB4x9/qyz4BD79eRTzxx9zOtYSdTU1rPq++M11/zrX/+iCdpiqp9wwgn7HXDAwYccss8++4aj0eZf/3q//fZjqbdm9eqzzz57t113OeX9H/CIjsHKlStPevtJuJm//f0fIbsM3dPdO3vO7KOOOvoPf/xjMpW68MILmfAss1ghobqZVGbugvlzFyzYbuHC7/3fd8/5yrkLt99eKms3DwrAlHzow6diL1B01nOvP/aNr371YUiJLLzIQ488gn5TIZfNvO7oo488+phv/c//BMORnt5eFsSHH3bYMa97/WAy8T/nngsnp512uqPpIM3OZlOJwapAaDgQOP5tJ934l5vr6hGLvqCRzmbnzJ372qOOvvrqP9CXdCp92OGvueGGGzE9f/jDH+78510fPe20RvuCESmwt+uuu+29zz43XH8d4jru+BMq9T2LHAaUCVZdHT/jjDNaO2Y89uhja9d2vfrwww865BB3/fPqq6964oknPIYqKt73vvfNmzcf+R908EE4pPaOjv32599+67q6zjrrrB22W3DKBz6ocMduceEdn3zmWeJWNCdo0etIVdWLS5Z+4Ygjbrvt9tWdnYgOxqKxeHdvL0vbv/3t7yzdFi1e9N9f/CJNL16ypCoYYKl9/HHH77zLLhSur6+n/MIddkDHiGDuuufuCy64AJuLgaA8ngtfSTGPV71Zfpu4OIN6Y++YVl/72tcILpcuW7bbbrui4ayP4fZvt9921913h0KanijTMUcfddDBh+y+555f+drXa2prf3XFFa875nUoJ4H/3XfdRYR05GuOeMOb36yLqMUXnFmrdXV377rLLq969auuvuaPjDvrJ1Zvi5YtP+uLX3ro4YcfeeQRZLXHXnvTNFObpfRvr7ry9Ucf/da3Ho/PJwZlmBbuuMP8BQtmzpz57f/9n6985Sus+eyDt68wVO62+x677LIrAsRVH3zwIfvtuy8DhBt6+sl//+53v2OMnA4jzOOPP762ru6b//u/DY1Njzz22KsPf83sWbOOeO1RKB5h+qc+9an6xkYUDml7tA1QnjV79v7775cYTESjMZSfOQj9vfbbF/lfe80fXnvUa19/7LHyfqirWeNtE1vr1hyyqsIQ2yVafeOg0n3tsLJy9913Pw0zCT5+xhlnnnH4kUeau8owPIjShkEfsGHm/OSCnzA8OImly5YO26MBdvEwwPqMBuoaGs0jKqIhixSMxQ/O++E/777nTW98o13rm0bfqY8VY9Stlm6QsMoZHs5VBYJHHHHE6R8XYPqMM8/cdffd6RGhor7JY5/C4xRV+7/vfe+MMz4+f8F2t91yi77cCtJa99gttBGWOJxjHKEPn6Qwt3HJ2H10KJFIQIWO3PznP7/nv97729/8Zkg3bCroLxVXd646+rVHnvi2kxYu3FF3xTOZIfvGXQFQQ26IUfeLdP2qgjk/lNOq8cjXvlasw5mkfeZe++zDiqq6phbLTpepQvnsUO5/vvU/p53+cRwB6wkUnTJADUFFVxEprjtPCs8JhysrYtGIQmYTeyqZsttdekYAgqIZCHzwAx+84te/vvyXv1y3rsvdwyCdhr74hS8sXbHyuOOPp4IGbkiPe3BMQ8xDXfqPx6DD4ikWd8NR+YY3vAE1KGDOnDkww9qU8UL+UNaXpWOx73z3O2ed9fnZc+c++eSTjH4mnbnoJxd8+MMfwuZ+5COn/vSSS1gc6+4gMR1irazSDSF7iMa0sipkl7PIhU9O6Xs0HqfAXnvtjUt+4t//vvufd7L2smEliqr8859v+trXvv7pT3+a5Z7rHUYEwu41yiKlj6vpnhmnWx0ICuCiGpqaFZTY8y90s7q2jtxXvfqwM884kwmpWXn6aXvtvQ8d1MzVIkArSOYjHUwkk1dfffUZZ37i2eefSwwOMkZaLxhQeKYM03DY7ukmEynps92epDp7clADpi90kAz0SW9uabnsF7941WGHoSecowMjklzFqlWrXve6153wtrcRJWC70WoKv2JA16sCuo2CjjNtZUk0eSNMMmKfHXfeFQl/7LTTNG1PP/2oo49i9ukuQCSKhJESZVDL6667bs+99vroRz/6p+uuQ2bMuFQKXcbIZG0sMpgaZlasupq5wAHtDlfYDd50+lNnnrm2q/sNb3wTCzJootDbrvvaWg4sFAqijoT8uawesGFGY+2xOxjC22+55atf+cqXzj77K+ee8+Wzz77tr3/FihG7hSNhrLmmAXNgWBeCUf76utrXv/7YmTNnxatrWP2g2Qzrj877IXNjyKYWYEoAPBvLkk984hOoe3dPt3yby54aYIymma6MZ9A+z4N30k2jTPqPV//+S1/64tlf/vJXzjnnG1//6mOPPMzAUxLzygS2lVl4YGAA7elo7zjooIMOffVhMCNDl8l85MMf/va3vtXb3W0vTJUg6GworEcroc/Ml/NDQDaf6fVrXnP4woXbYR1i1XHiIlxFOBxtbW//8fkX3PrXv3atXa1uVsp8O7YdkBUCcXYBmaPuZn3Uo5tvuunsL30Jzs855+yvffVr9959D22hxtSCGWwKhQNVgXVr17a0NO+1117w39Ull/O73/4Gh/3kk08Fw1q+qLw9rkbfOSAehwhMM77hMKMdyGU1ZDJgOR00NDY2Nzftsssu9917L/SZtSSODOVwoj1dXSz+rMeyjATyDB/GVDO7spKmk0lMZcLNupHh3G+uuOKLPjz91FNWUGPU19NLkzSPfRwcTLS0tB5++OG77LLzwEB/IKBV6YUXXnTooYdedOGFH/nYx9BHxMJUh8mB/j4OGGtCD9QUxnNDQxkZiBFdHMPJocDWQXSAvpxyyvt++5vfMoQMKwqGYF/72qNOOP44/D3HgwMD6bSe56SL+DNY4kCWSoZ7mzAOyKoAhg8w03RzJaPrS3fcfvs5qPe55zArzz333Fvs1hfe16JAXVNG29ErhonRaW1pJsaig0zP/r7er3z5y1/67/9O9Pej78wC9Bn9oA4NhcJ6ahH5ECXpNqrW03reB2lL8hUVXWvXsII/4MADH3zgAey4jIDNKQT+ox//+Pbbb6cuZplaXjdeEUin0s4o02UEiCiYXxgThIwKPfn4Y9/4+te+eu45Z5/95S9+6UtXX3llOp1ACXFyiJQJwdxmhgwMDMai0fYZM97z7ndJqrncYH//5T//2SfOPGPRC88TT3atW0cTFGbDszEtNWGqKiOx+Je+fE5/f9+yxYsYHfSUSNEob6PYOg6MQcGAEjvYDYt0KjGIyYYZ9m94y1t/+MMfXnTRhRdceOGFF1/y5re+FbHaE01Se8oiaEyequlp8uDjTzzetW4tEwCr3dHRQcXTzzwzGA4zpUyzh00BZIhxEky7z3/2//36V1f869FHpzUqRC5YNOIgPcGY0u0iG90R4vz3ffBDF5x/wcUXXXT+Ty4874c/Zr5hu9GnIXuI3N1ijcdi8DM40Pfcs889+eQTmDB7dmjogosuOuu/v1hTV2+f4ZctQ2sH+/UAG3UxEKRp/Sg1GxroG8Bl4c7QZhb+0IclTDirzx132vHAAw/85WWX96xbi2lGMo5tByRGFbS/v7dbQpNxxzlpoXDSySdfKM5/csEFP/nhj350zLGvx6LK1FZW9vf1ZPRcaMRcK3xVvbRo0fPPv1Df0MDIve3t72B8dtppJzKJHvp6e5KDA/BCZ2GWBjCCrNKohbBwnVgrjBYzh8iC9RQzDT+9ZMnSufPmkc644yHgp6mp8XOf++xPzv/xE489hkFERDU1NeZCRlhIUWCwfwCWOJbX5Lyq6tSPfvRiH3bbfXckg8gYhXA0Rpne7i7cBoPNSCD/JUuWINhUhpBI4e2rDjmkp6cbKWGTqTJoz7jCZzikh7uwy4pbsnqeHgq4Tosb9OQ9esXMJ/Ai1Lj15psPP/ww/QCkKoDQGH1InPT2t+P48WEE1IwUno9eoLFUpwmK4gNMRbc5pIm2EoPoNmyjece+6Y0/uegi5iOT60c//NFbTzwJraYX6GQaDQkFZQGxg3oOOxQMhR968EG6mEim6hsav3TOl7/1v/9bXVfL5K2tqUG7GGhCMURt0s3pvqN+KUGQoXstaAJDrFVgZWVNbW1fX//ixYvmzpnj5pRijKEhhnbenDmvOeywn/70p+5mm8f3KwISgmkFQScKTO8QEyqN2iOEvfbd77wf/vBHF1x48cUXXXDB+R/8yEfjsWpZIgsFFBkND5vdIA7WOzZvuP4GxVXpdHV1zfve/0Hm+MKddkanmVaarQo9R6prap0xiYQjiYGBhvq60087/ec/+9mzTz9VWWEzehsOEQKEVN7hFoRMsm6KpG687rp7779vzpw5C7bbDpPHrCZc5QCzKCdHZGFG3FnDp554/O9//0dn58r99tuf9ORA/wU/uZDhOeCAA2UUGDS74KbVTzBwzTVX33XXXR0trQt3lJFNJRLf+7/vLV6y+OhjXvfHa6756y23UGbX3XbzGFofZGFzTK3eK375y0cefew1hx9eX1/PkKMwicEBJiEHGLRwJGYX07SewGv+/bbb77nvvtqa6h132rm9tfW73/7usuXLWUWhixCEYSoCJrIeAKmsxA/98Lzz/n777R9h7X/ttbvttuv8+Qt+++vfXHfttR94//t33HnnZ55++rLLL6d1OLd5W3nXP/9xy623NNbXN7a0/Pznv7j3vvv33H33xqYWyHqsm7QxLsjwFz//+WOPPrr/Pvu0tLXbUgnfpgjGhKfrSFh+HC0JTJXvf+/7q1d1HnHEazAuMMZq+Lnnnn3tkUfa03RVrKsQiR561szJYMYXv/DCr6741euPPZYY/A/XXLPX3nu3Njf/9eabf3XFFR/96MdmzZrFQvPiSy454ID999hzzx/96Me//OUvTzjuuJ123pm+0wREzjvvh52dqw57zWuuvPLKv//977i7nXfehckMTEq5nrVrrrvu2icef2L33XZtaW1T/81TmihGEZD+SB3+8Lsr77//gfnbLWhr75gxY8Y3v/WttatXH3b4a/CdrGvpa2VF1e577KHHhfBP9jh4JBKd2dH+zW9+q7e//73vfe8//vb3IG61pZXOnn/++fvvt9++++233YIFXz7nHKz8O9/5zrvuvPO73/tebXXNiW87CTbw/bBz+eWXP/Dgg4ccfPCa1Wsu/dnPli5axFDi5o1TPaaE0ODwqSeeYB06Y+asEv63LuDt29/+9tq1a/bfb1/xGghGwmEsI/qMsE3PU4Wo/JGHHrrhxpvi0ejMWbPq6uoJJXFzrK333mtvKOGtiUIYWbQdnUe75s1bcPlll914/fWnnnoqAr/rrjvbWlsOOPCgs88+e/mK5e98x9v32HOva//4x9/89ref+9znCLS+cNbnn3/++U986lMyyhUVGNw777jj3nvvhSzrsMt/gcLft9eeezY2NTnmX45ApMuXLWP2tbS2IlW0HaGTinyuv+YPjzzyaHU8RpyHrcA8StsDQSJ+clF/oiUcFVrHYCD8n17607Vr1x5yyME4od/89so/XXPNW457a2trC60wlFoGyOomYzHNuBdfeP6aa64Z6OvbfrsFUT2hU9nb0/Pj83/c19d31FFHX3LJpXfceWd1LLbLrruRJZa2SUhe3uEWBM4pk80xMfp6eqpra2Vx2GxWI1l8FQqasZ/UMLoMGcWxVVhVSrKQwuwyGXBvGClWA+7JaZlRPVeajsf1GzJGlONgUIZPgx4IsmZzs4heE1YQO4d8P4CdHLpSIT+q21G1tXUELzhbp2qoFAyHQkGsOdEozKgLSf3ohwL0MceaA+jntLlYvJrydvVfUTk8u9UNATt/SKRKb/e62vpGukCEjkT029JAVTgSxbfogpO9x0HPKOrZOSgQQ1WynqO8glO7M4GhcY/POUCTWIH0bCZj08D9LhgGyWJVKl5UFYNuz83zj1kx0N9vNyl1JZb1ERJjjjFVkCrCpJjU2k4RMkNDbzkwBuXVAHKgACu5cDgar66GB4kkN4RFpCRkWUVRhobVcV2wSrtL+Y5JxAVjEEQuMKZfyGWR5DBBPmG+RGfAtPlnFyG5ODSNojOs/OgjTVjmCDwTLkjidhXXWtdPueHflCSQSmr9BA82GgG0SDbFXh5v1xXFbcgWWFRBf8KhEKoMaew5piESien6gJ5p1M9rGGjK0CISYKT08zvd0vBu8/zpd79dsHDHffY/gGNjb5sAvKFLjD5zEN1EPswafAlrUTcrETh9V1EtDvTjYgaFTrO0QtulnCzuTcQoGMNElia2fsann8ynk1JFaJLC1EDmijiZPiw4Ivr9XNB+lpsbYu4wW1lvDekOmz0hBR2as7Ngf28fXNlvpXXHSC28PIGE/Y/RIwd02FSe/yqAzJES5/F4LJtFYlUYT4wDMTXd17xFezFHNocV6mWzVCWFwqipkQroUq8GV5OUQbEYejiFxoZCsepqlsOcEsdiLZ1h0RrZXlzAKCNuGFP9bQ9bx4ExSbyjrYqpG45thOGJQEdKOPR3zZ81tuQ2go1hbKLOThFTaXoTyo0ZByB4y43Xs7Y78NBX+fnf6tg21WNybFMCnC5KHBjy3yTdgcYUR3K9ur0ti3frOLAyyviPhbd8qai49aYbGpqaD7JfkrqUMv4DUeLASCnrw9SxjS4MyyjjlQqiXYuyZad0GbeMMsrYUJQdWBllbFE4B8aB3aQrO7AyythwlB1YGWVsaeC2cF16RKXswMooYyNQdmBllLGlEdazkcP1DfXZ8sefyihjI1B2YGWUsUXhHvpizwrMSyqjjDI2CGUHVkYZWxQB7wUc+hWdl1RGGWVsEMoOrIwytiiq7NfBrMAC9jt9L7WMMsqYPsoOrIwytijktOwhDpZiL3f3RS/0q2wc8pBeBMPpUM7eO2Pp9pIOV8ClcawPLjt4SVYgf+D+lp16GVNF2YGVUcYWBfbavSMtFAq7t2R5GS9D2HuPUsnBwf6+vgF9TUbvAe7r6Xbf7EjZx105YCM9l8vp5Ubm2EjJ2Fu/kskUFOxVRnpNn1XJum8MeW2UUcbEKDuwMsrYonAei/8cYLhf1pY6GAzqDf16VyeIsrIM4pzDEfwyjoqOrlu39sYbbgSJxCDbiy+8cN11113zh6txanpx5/BQVVUFFYf1yaRMJBq1N/QXfc2ujDImQdmBlVHGFgV+C5fFvrKySm+pfjmDZVM8rs95XPiTn7CkqqyqSgzap5FGKgb6BwJVgQvOv4AFF4utn/70p9FoTB9Ayeg7OJdccgm+qkrvPQ4MDAzYJdURDobtk3KIxmugjDImRdmBlVHG1gFmOrttfJF5g4HXGRrK3X/vvb+98kp8GN4rHo/fduut3/3ud8773v9lMpmddtzhrccff9zxxy9bslQuanDgbW97+4knvu3Jp57itLurCyK93V0/+sF5//ed7zz60IMsR5OJwVQy6eiXUcbkKDuwMsrY4tB6Q7Cvr72MUVXFoqtq1912nz9//tHHvK67u/uLX/pSX3/fiW876TOf+3xVMPS2k97OamrFiuUNjQ30111XpP8csNhqaGrq7+v9/ne/e/BBBx53/An/vOMfPV1rY/HqoO9rdmWUMQnKDqyMMrYCMN/sdbXt5Y+Ghobmxsbddt89kUyy6qqvq1+4cGEsFqusGKkK6lNzv7vqdyeeeOLwUC4ajgwODGTtW4ChUBA/Fo3Fjzr2DT+/7Bcs3T5/9tm19fV4OPvgXPkhjjLWj7IDK6OMLQqtQuzhw8qqymH7MLeX8bJEZTCkj1mns9l0MjlrRsd3v/Ptru7uj5z64Z9dekkymRzK5f58002sz3bYYUddHkynamprg4FAOpPGsWmlNTx8zDFHX/CTiy7/5S+/8pVz9X3LbG4olynfBitjKig7sDLK2KJwawsMtPuK8cvafbn3EScTg4MD/YsXvRgMR9LJ1Mknv/O8H/7wyKOOYhF20403PvroIzvvvNMTjz+On4tEIs8888xzzz3X2tqay+oBe6pfdtllL7zwwsknn7xm9Wo9xwim/Kn0Mv7DUXZgZZSxhaEXIbL+GqnQExBe2ssTwyPDudxQLBY/8sjX3nrr7UPZLIuqlL6IH9hxx53o5Jo1a+vq6q+77rpnn38Ov3TKKe//05/+dP0NN5x99pejsdjIyDDbu9/97muvu/6P11xz6kc+gkCG+J99ef+6oIwthvIXmcsoY4uChYfewTEysmzJkr//9c//9eGPurcjYu5JdN/kfbkAT8MelxMI6oZWOp2KRmOZjH7RRTqnLLkSiUR1dY2e2rA+VlVV4vNYZQ0PDVWygBseSqWScSsAhapAwB7xGAmFQhS2Rl6BcO45vx9+4L77yl9k3jCUV2BllLFFYe9ClCnHSuHM8AGDA/34ABLTqZRX6GUC1lts+gGyLvuFa2rrOI1XV+OSQTzOQbC2to4uUyCsBzdCpODVyKV8MKh9bV29TvUD6IiuH4pS+BVsxPHfqaTeOTI4MJCzN295GWVMH2UHVkYZWxRyXWad9RCHPYyIwXZeLRqLuTJlvILBohNEI5G6+nrcNcdeRhnTR9mBlVHGlgYODI9lDmw4k9Edo/6+Plm1ofL1/Fc+3Jp1YHAwobdHZtAFL6OM6aMsuzLK2KJwyy93wAIsFo3hxmKx2PKlS1Kp8hsoXvkYGRlJp1KrV66IxuJ2qbX8XdMNR+Dcc8/1Dssoo4zND+wXHov94MDAv//12F777du5csWdf7v9N1f8qqWldfbcuWSV8QoGgcsTjzzys0suXru6MxKJNjU1rVyxIhQKNTU3O2dWCHHKWC/KTyGWUcYWhS4U2kMcnStWXPGLn82cPfuJxx9fvXp1JBJ545vffMDBh3jlyniFgtF/7pmnr/r1rzPZbH19/d577x2Px3fZY68dd965qqoSH1a+qDh1lB1YGWVsUeDA3NPSK5Yt+8UlF3V2dnZ3d0djsXQ6feirXr1g++1dsTJeqcjlcn09Pbfe8le9pz+baWpq7ujoeOvbTlq4w47RSCQQDHrlypgCyg6sjDK2KIaHh5h3IyMjvd1dv/rZT9/27nc/8sCDf7v9trVr137m82ftsddeXrkyXqEYGal46vF//fi8H1TX1Oyz775HHnXU0qXL6hsat1u4kFU4S/PyJcSpo+zAyihjiyKTSQcCirIJw6/4+U8/+slPD2WzK5Yve+TBB3bZfY9d99jTFSvjlQpWYMsWL7rnn3ceeMihM2fPqaiseODeexoam3bfc8/hYf0mLFR+Gf+UUb7YWkYZWxS5rF4fFdDLOIbT2Yzuh1VVbbfDjm896R077rKrK1PGKxgM/ay58054x8kLd9rZfgIYCIej6EDObo56hcqYGsoOrIwytiiisejIyEgupxdKRSIRwu1oLFZZWeleVOGuIJXxCkZVVRVjHYvHUQZGPBgMDI8M66LhiHybuz9axhRRFlYZZWxRYMFyuVwmk62sKv8AqAzv42fDQ/Jh+nl7+QbYdFB2YGWUsUWRyWSIu4nBh4eHqsoPTP/HA+8Vi8WH9QpjvYa/fBVxWijPnzLK2KLQTS978Xw0Gjv40Fd5qWX8p4Ll+Ow5AkENx+VLiNNC+SnEMsrYonBGanhoqMqe46iqCpSvGv0no/C7QGKaoVwON+bSy5gKyg6sjDLKKKOMlyXKy9UyyiijjDJelig7sDLKKKOMMl6WKDuwMsooo4wyXpbYXPfAcrncCJT1tNVwMBgqP1pTRhlllPGKh37TZj6FA3uz/uZ9QGlzOTC4dz2xV+aMDA0NyZ+VUUYZZZTxCgWmPpvLBgMBfdOssioY5HDz/lp/czmwoSFWYCOVLLwqK1OpFP2IRCJeXhlllFFGGa844MAGBwex9nqlCP+rql6+Dmwol8vSgeHhEVwXHfMyyiijjDLKeCUCOw+Gh4ZYt2QzmUCQdUvUy9s82JwOLJt95sl/n/eDHwwM9A8NDbOc9PLKKKOMMsp4BWIkFAyFI5FTTjnlkMMOx42FN/PvsjejA4Py/XffeeJJ71i7rkvvzvFyhErnq72zUuiun+/W38QFNxb+G4yuFUsZv0H/zchtfz3p75rrkIYgz3dRbjE2n7Q3GFXGrWML9hzrnJI+zGnltjUcxmyReEtEavmjBbZBgW8Mxs4pPyZRvGlgfSLLNzJuW5NV3ZihGDvjNgyiMmX1KCq8STVpknEcl8NAVRUWnz2ntTU1l1x04dveeTLpVZv58b3N+xDHPf/4+3FvO6m3t6+pvq7KtwLD9LDRb8p4ST5glbwjB85GxVWKqdvisW2NGSRxRessgsny55ZIiVEZU3cUEzM7HibmX436CIs5f+Ex3SlAHSjODVTqa0NU12VpVG1oqLjy6Fkl7QRGda6EB2Hi7om/ibozMbcexsjTEtjxR08DkYYEAoGqodwwXaCLDII+AGhDZvXGYc1k5qfsHYAR++fHhMxbYX+mmPG1JoGLFcf2aKDgUMID89z+eimmSvnc4opCSavTgq/u8NBk07xUtXygLyXdmRxj6PhPi+mUUB2//fGBAnhHxmHJ9BwdGgU3o6NcOt5jUKotxUz55xSH0FZDlaqlFF9ZGvKE5mpQxm/HJ5XnkH3T0qADpx404xgbHUdrTZR8LLoyBfhPStqUPhflF5UuHfHiVkpOOcRiVFViVYaTqWRv/0BtdfVlv/jFcSeeqNxiljY5NpcDA0jhn3+//YST3t7fP3DsUUfuk/9WOj0iy7qFQdVeQ+aTmOlZUbcnEcJk8ilW2NJREUYrMwv4zwEC0eJx2L7Qk4cY8rVUMiollKc1ZpMUHkfJfBivOz74MqGDbrG0DwSDqWQyGAq5nlqWwIDYX8OYBks4nIzhiVlaD7fFoDBt0BD+lp18FV41GJTf5WRkOBQKK3Uop1KBALPcVQtYj/wtiYi/S74LAWM5mmTcxvLvJ0twkMvlXBkxPGqDAOIfqco3zF4dUu1RViZudlNCkpgAk4+OP6ABk3Nb1Ir11jseg5KhGR4Z8o7WB3Hr7IdBJ6WN6Jx0MVCY116SNj8m5M/g744Yzp/Cw+hj1ZZW9GEBtJIYS427XVGbk0vbnwdhCrNX1GmzIZh/MN0Vw9vZgXEgV6q/Dsooagcp+cexKE8orlvCo1/CJVmoPhoCn3R5ydKll1/5u1eCA9MAj4zcdcffTnjb2/sHBt72ljcVHBgwRZLANRxVVTn7FqnLAvS4pNsTCcEa8Y7HBUPuHRmKyo6pSKMwhvvS9c8xdCdhacxgT8DueJiksPXNT5qyo4Un6bmJpSiXpQtRtqMwd/6CF59/zssQSlopFho5xQxO5lMn7s4k3BqKcinreNW0rZK9D5r7HRwcIKeusSGZTFYwRlnNHNh1wa8iYkfGx0Jps3Ico9n+vjidnAil/BefWcCjRSKAfklh+EOiliQGlWs8uEIcFsvMf1LcjFBUdFIU1+Vs4qp5jsYB9QLT+W6ZX7wlctCA+nIRl7/NgljWj5KSJc04kGjp2uXzvT/5upxyVNykSxtFsbYUobCocmRLO27/nU6Q4n8Yz6VMBNWAuB1DkTPJzTxYEG3PV+WvDn1aW0K26MRIBfxXVijtLzGGJX93QLG8vQMHzmAOcnD4/PMvXPrLK7akA/P75E0JJx5JvVI+Uk9TBoihmQvaOAyFI+FoJByLRWJxfZaUpPwGXDG3MXoVxA7jbbraVVy4ZCsp78/zHdrmeBPDGu280vhg089t1kUr521FoO4mgzQnv00Hfm5BVt8ZGskN5apra3feYw8ZVMvzF3MbKOlaEQ+u2oTbBqK4RUuxdACP0EWfMpkMKtXa1rrXvvsFwxFGM6QvGKM5QUq58UHhtPlGXPCNchHQAR/GZBchGJQPLWyemuZBdcnGWHf7gkS02X+YwRQxy9lU2HoHKI89dpvrO3+YlmwU0s63TR0lFVXVtTreBg+l5W3zWKID/m3KQDJF87qYjqTG//w2Dco2XgVMVBHGvQ7moXGAK9vcgUvxbR7NAryaBqPkFeQY30GBUDgcj8dqqosQj8umSVUMKI8RmBIQRjAvFeB6oKZ1pSEgFZIiSZ20USKv2yVbqfBtrVDY6Gle8NbQmOr+jeJec7ZJSL5cR5xDVpqwabq05bC5HBgwn1yFq+d4eHhIS+48EAH2KJ3O9PUNJJOJdDZTGCdv86FEKHnXqNshbG5ABDfnNKYmYf4X6x+YqAmgdb7iJSPBnmYmBks0SOtp0YqKaFRfiHdEHETHt0HKT83jk81CdRbgWvBpCSpwnDMokeqQ01RBgFAqIruezQdaR78cb93d3X19/cisrq6hsbGJ6WclrMe2CVbF2/xZkpsVcIdaG0lqbK4I7aojjnM70wH/LdFPViiwaoXHQvWMAs1xyh6LkBhMDFdUDjkaalXkmF8wlteDIqi+NQ3DUgdHyzHFP450aUWmFrhBcRB5O3dJ1mc1wd6GhlxleZtRVRXf0ehGGxWVqXQGvQ9H43VNLbG6eroQr6lpaWt3fSTCCIdDNGRnguPSKttmlD3xmoRHjwungrXur2jb5Chw7YdHKR860M2ckecQo+zUVELzwwiZsGxVapd888mSOUmcEMiGw+FINALQQMUGzgzajLXC6jvSxvhroo3tDozkN06pU9gc8o2qBGaCOtlsDuY1coZRUj4oz0fZTUxHX4xRHmULVEVjkbr6ujlz5s6dP2/BggXbb7/9wh0W7rTTjoVthx0Wzl8wf8bMGQ0N9fSSbkGNIYYgBxgIf+v0zjVX2Fy6AzJxolbvcF264TJSZR4xl826znpwyugOHWA675M5E/e2uRJuA17FYrhSUwEcwwmi8mhuWWyuS4galZGRB+65601vPb6vr+/tx79lv733VrqTX2VlJptFtHV1dc1tbcsXL8rL1UOJBCFV2Bf+IC1UgCEiRedKND3LH5OPm3OH6wUMq6bNFsZDjUw8GE7rmMbMQKZiT0+Pn+GSanSTvce1d+Tmimc6XUPSGg4sxxXkmJ0SJTdVcscOowTHYGyW5iBdMzqvOvKof/7ttsOPPCpYWfHsk/9e1blSdtmHEv4L7LHXBNMfx778opsbhQJCcfMqh46p/dFoSUV8pcbtCeQQnYUoecpWcq9DX/3oww+NpNNBc13kQp10CkFytKjBLKbmMC3KeOjnHPpNfZjlWzhUU1NLdVpwvXCWAs1MJVOZbMbsl/55tIdlvGgPK6jmfFxh5rI5mXclWveLc+0X/VVVs+fN337X3ZYtXUrY0tTU3NfdTfJgb8/SpUtomjg9k0q5x46prCZdfWgZODXa1kdryLJHpeeluUKuWB6FMutHgay1SLt6n0IwyPI9m8my6E0MDNTW1Q7ZfT8pgO/iGPB48yBWEAviDQSrquPVkUgUP00foQkooYlkyp3JZNPpVJJ4djCBy1Rlca1IAh7cvJ4KCn0vRAaMIEQINNEl3Bh7K5JHMeXiExtNwCHeNBiKRiN1dfX19XWxWCwai6M19ILOURDN8WqpXhXGAXklkql0KtXX37du3bqB/n4kRmHaoMuupP7kBT4ukA29QGJuxiFJGsJs9vf3s9BDRb1ynri8IyQGWcZNtSTe0VbcH+mTHQA3FZkm3rnBly8ZeEfjQ7ddNEaBwAsvvnjxLy5/JdwDgyzdHnVgx71lv308ByZhqLv4sNzMWbN23HW3e+/4u2ycDyXd9kuQKcOJyhsp2RRy7VjFXEmNhhuRqYoPhq34lBwYWpvLZdEM/klLFHyMFi6pJuNV3IXRwqQ6t8R/9nll89FyNsmEVkzZT7AEY7MKDiw3MnLE64594rFHamPxlcuWJAYGq6vj9MIrZyjhXzxoN7p3DZhbKsqSDPMFoKljY0QHLj0PEfAxOW5PqIDoxjqwPQ999SOPPDSSSocqiE8pVqmfTRaKFNOiIfgkTTY0UMWiE+9VXVNdW1OLDZK30MpMTahAVSCbw4xmsKPY0MHBwbVr16C9rl/Od+siiq3R/UKezIF5HYXJkfrmlu123uWBe+5mubHHnns9/a/HsrnMUce87ta/3ISHoBxKFQ6G1HHbqOe8iHVDZ7DgeHUN0aK1oAJqg0T+55vOcyAoe4qQrow2TbsQ3GmPPVpa2gYHB/AnLz37THJwUIuJSj3d6tR7FHmuzLExQIF4dXVDQ0NtbQ02ndLyRSZtfJo6YYZ5eGQoGo1BEwdG9IDXWb16Nf6MUUDso12aAlxPKV9YkFYFWVtLOaUJ5k0L1JzU3LGD/4QuYAqoGI1Fq6urm5ub0Znqmhr5wkBQizknf4U4FbF4tVUS6BB9oSHowQDHAwN9a1av7e7uTiQSnNIh0impAyPiBzy4XgCxbZzQhY4ZM5AODKzu7JRMRASr5VhWDeIJ66aE6lSCBkxhpBl27prVAf/IKdT2kvNQVh6FOhNgazqwYuXbUjBVGsllc11dXags+uplTACk4MBAEIAQyCBSThX/KzZysIuHKKuu82i0bOg3C7KZNAEjrXR0zGhubvVSJ4XHIvPKLkrgAonmiGSZFaCFraW5tbWltblZlx1iUZlbNmmYe7I/r5EbhIKOs0Wisf0PPnT1GgxEpra2Fgdcqrxj4DhnD/Nu+mGM4tXxpsbG1hYYb9Ye/ulJYyOmCichw8ZI6AmLUQqbBuYW3eYA6UJKIdGDBa1YnMbGxhkdM+bOmzd37tyZM2e1trU1NjVG4zGy4BYwIqgl/aqrrW1ta+2Y0TFr9qz58xfMnTOXutFYjLU2vfAul04HrLeI0onYUUq9niBQxb6mupr1RsjW3ywQ2IdCwXA4UhATvbSOuhOz+FW68gZYQEaiDCM2X/yrA9Eo6xopjDTGsBHa4ocGzq4TDCYG//3E44sXvTR/wQJ0kfWXRrfEe0k2ajcYCqIe7R0d8xfMnzt3TltbK25M+oN9zdtrFii6i6CplMYU9Pf1JxNJ2CeiQuCzZ8+eM3duW1t7PB6T8hsbU9noviTAoTFPizgba1CMEWfYscpOBQQWhDso96xZs1paWll8IWtGA5ZYjLKaDGl5qrtdbr66jXbN+Gh9xuDg9pgi2y9cuGDBgsbGBi3arHmb1uN4L7c5IGMKYvQIr3bcZZcFO+wQq65esP1CWnTrVB9kUfElEhcVA1U0jfRYriHPpuYmZqsD8URNTY0pDB3B02tY4NkPR3HbR+Dcc8/1DjcpnBBXLFv6m99emU6nd9t5p5kzOvxzSgFYMJjJZrdbuLBz+dISo+CXIKScRLVVVtbU6o4po8IwAMxQPSaf/w31dbV10iWLYd0dgbETbCKoFf5YZOTNsUlGcUS3vujADjvsWFNXv2rlykJhMemO8ij0hQNC7zrjlSnR3t7e0tqKPjWhWqhXkzmxlhYS8Ct1dbXoLqpFRcVoECkQ2jDIqWu6zJ43/283/2X3PfYYymW71q21uWTTPY+iVmjUmnV7XUKprUXmmKSO9o6WtjZ8FqzDO3/rGxsa5cIa6+sZnzr8AbUQpoUrHE8vWhJbFrK4pgtomzO3s3MlvpSg1O5J0a8J+acuCjN71qzZc2az3K9vqHcLLywyVBUA2WrGNcEetVQAZNEPx/SsoamxprqGYvmLiroeRVEj78HpjFNUl1I4AFAkZNNiYmQEx9i5dCkuZ+7sucuXLKZQx8wZnStXQAKlGh7KOVZcZRkXu06LoYzFif2rkSvdQTtMQ9jXcMo59oihCWAYqypljuzKkp+HacGrZtUdEZYXLB3WrFnD4MbCkdWrOpm+iveJZoqnGILCqqPD7R3txGPxWEzF1Lv8usB2su+VzDjXXf2BFCUsQBpmJSpNs6lCSIEk0qkU5aayiW0R1SFt4Xhmz507e84cfEBPd088HtdsMqiE/nh/HYpOKiqQeUdHR2urXJfpjOyDmPbURmKAQ7K8CnmYJ5OITME0lBzg1JEM1QYGBjQlpDPG7BgUzCFsa2nDWnBoaM6C7Z595ullS5eyFGNpKJmo8mh16AXDIfoItxgZLEyTQuNmpidTFE1uwHvJf2Ew69Fq4h64ozF1ygThtumiIBOWmA89+hih3vHHH7/zLruQNW7vNiG2kAPbdeed0AOXBUaGvN9s18Tjs2fOXLd2rX8R5hkDp+2aEgoAmcCMCWZy1qyZKAHHzN8a/mtKu+lcr6vT2M7aGowUVRAoww8V/kndjDBiZog0gTj2zT1rSuLmQO27VB+KRsIK5YaHsUnheHzVqlUa//zwU9L4V0G0FsABRhPlaWtvmzFjBge19XXEpITRuiEQ1o004mqFdHamKxXVGKUaFI9jQlS3SBdZkw0qrWZ8gCXjzLTResN5YVO8lpYJWDB/fntrc6K3O9Hfv+/++5PZ09VVYoNELd9ZxKjjkREsEdMY4eO6sGLIOxaLM1vw4o5tdkQkHLAsgHcGqKmxqTqu+wS6X2LfJXCsQRb+vFZ8bZXASZKBU1esDB63Ol6NOcGx93Z1ac0kW10cpiAhM9+yHIFAGzF8e1vHzJnohYJlAzlqvRhqy9JdljuEHImsdPATLKFoK5lK0gNyaYexwNxCkJKyu2iUri6ogwVwwshlh4fCseisuXMX7rgD4RpLk9nz5q3uXIElQiUG+/oG+vvhXBzbVSARwTaGQxhQ3BR+l1CNaBqhYBglGiibJqgBkxWS10SoqUGR4Dnn3qbtAgiZJ/VQRacAr1y+PBTa2zswdmtXr4I+In3mqadwm6ygRiUpVnQxhBEnIsNsorckSEDqj4YJUArwh2M4d6cOSsmDUyhb+WE0i4mAkkGATilXa9M8jxbCOCEUgP8jinXVd9p9j/seuL+zc9Xs+fPxKD3dXQiFMtRwW56QJdrYqUdyTQGsPit1Yk1UGhuEfpDFGFmvJWHXI8c5iVaVv9JGpwVQcgdWxVuQYaNYQxMQDA4MkIlSOsquArScIDjXxvI3GExns5WhcF1z85pVq4eyWbjCqPabzujZeprL6ekYAhvC+dbWFjwWXgp9cOGaFoj24Iyel7H5So8UCWEr9dRkDUqFBdYwWHecVtntSyct421C5J16ZWXXK9iBzcg7MDokOVWMEIdirDFJ69atI6BwuQALY7X5z5AHGAPChhmzZmJAUWXNcadEFiw7zdCZ/uqA8cCfaViqddMYbWammYj1ZmEVEnETrU+4jmGIcGBDWAp/YXfEJItgxevqVq9aRS565Gku0y9PXIY7GMTjdnRgqtqx+zJRemRf/62UY95Bp9SyRD0UF45GWfiji5wmUykYI9FVsR6NYizDBVASGSiSrazo6Vq36KUX0+lUX2/vkkUvrersRJVd3x1EH+J5CTBBqchCpGNGB+tDTDnS1zUQWW0ZD8X8xg97VTdYX2A5YJZXQTRp2GgqQhbiTj4FWFOl8Hqq2Jx+60kKmovF48FAMJUYzFj4SSNek668EdefigosBQzPnDUT5olu4EHS88qOA4RQgDstlOSAQdOVu3CIvFQqlUmn3QU0FNFNdOCqOLn5W1GKPFyue+2aZ558grFYu2b14hefx4Slkslnn35qYKAfbkMh3VilNKsuRIcvsqCsjoiGduwBE+VqIaOmSiF7ihWrqmRSWfBTg+9IpdIIBA10nEwRjnWvC/b4wy677w573V1dCxcuZH29urOTjFzWuRNFhzCAiPBqTFVaDyEoN49sz1/+j9IcD5T0jqyYlSRNiXQfQXCgi416AFjzzBVir+PRqjaFTUZoB6Zj5tx5Lzz/fADrX1uTyWSTiSSlC0xwYA15fyBDL2gW+bNIUaBWW6uHNbwWKaUxN630rLbOzWNRkVMHFRZJUR0XBK94kcHBQeRSaZccgVXJ649t0JUICAErKkLR2Kx58xP9A5hEhri3pycxOAgv/MMYInPWu20d7SywMH1UYsXf19dHEw7JRMIuMOawPigy3CoaGKkIRcJoGZ6MCULKYCIpmvynfVsdWjfVceNRMAZHQYrK2MF/hAMDiI+onGiAIGLVyk4KOCVwkPbpFmiAUGXmzJnz5s3F7iPcvp6enu5uvJ39ZbP/3V0MJKMl0ZruZnPEu0ORaMQCDN2PQUWonssNSSks7nN6aEriwTHsBkMTzqX6MM5IVMqeVtfWrV3VqeE1cuLCvAtH6ChOFL/LIqCpuYlxJVGK7vyv6YT+etOAv8CjAIh5mXJwY1cAWM3YXe5Ukj3seaXzcPxPBFeSFpA5GowsdA6HwSCRF21ZKcGRhRqJ2Gsk397WhvdqamomdNN0qQrKSEDLylKMfX5Vwz7fjYoKzIcMvGZXLb6EnGwux1g7Xl2ZSUA2ZcSzLew4xnjBbW9vDy6EpugFlNSYn5SOK5mizOd58+fjPrG//rVaUeFi+GVoA+gdO2A48AoMOMkwoIhV656QjDOkqWzMOBL+VkyZq4h+2VMGDjAWHMAVziwciSJNLVRYZJuICOzQ3Pp6WSIRlEKSLzcu5TVnoMasOa8NY54st9jlkFG2p/7COQjrOsT/b+88ACSrqvQ/3dUVuqrT5BlgEMlZJEoSs66KJF1dxF1dd01rQFRcw391g4EgGBBds4jAmlbBvEhQMCECogIiA0yeDtOxYqf/7zvnVnVVdXWc0DNa37ypvu/ec+8999wT7n3v1auZBV4No6cWtvPY2rU9nZ34wYGBfiKuBQxpMl2qWdMWqcrKFQRdJotZh0IsiXmolYDS5e/wxvl0QBBSZVA1A23GolF70GOEqEwrYs+61lEGcpGPOtAzhwU8++DQEPrJ3LH9Kl52CyARzuxPo90PbopGUJuVK1fymWxJsWDyDkRiSu+jgCtP0DifZDsNcJ5FbvBsa0OgFqNpbk4gwEw2W+39bDicqxop7aFZncjkl69YiSWmmpu7Ojszg4NUT8QTCDiRiK9evQqGc/kCHrWrq3PL5s34ycwQS6NBP/oHCHl9AwODbPs4xWHqNmoiwbpEHqCBJUI73pLTwrD+2aOb8hjOezn/VaBIg7XEX0sAAxqztjtKM8iqKcRXtrW1okB8In8mo7OzcyidJjhRGoBZm2EXhofZjvdpgvp8Y5dKJrEaXUmI6roKnpQubFkmUNX7DP0ZLDNMhmg8tww1ZqKhIZFMskbzHZim0A7GQiOEClZwy5YvZxQEUUxaNPqRN4UB3365ARSNOvyxbCAC9o6sOuGOIeAakskk2sbKXR7ESAMnRf6nApQ2KDk4GkRNbcGFY5UzRSKBLgAn25hMNrNxXL5sGZ5UGy82T/Lpxpp4LTIdoKHrTxlLpOEehvHUupnc3h6LxvAp+XyBLsopa0ItmlDgnFlmhERDnIU8tL/XUVdX9HRWqGCAB+x52bLltvdaSg5sM3QOOqzisAquGn6Ackp4IF4SFRCXbn/qoYYMim1O3DVGoIqLslSXP9BQ38MtXpgcIgrl4/q0b/PYFUiImxCQVsS6JE5HZOZ9vaKxS4M0DNizAGKNT3BIGhpPQ6aHLCIR3HdzIpEv5L39WQHO/CiCwMuqhwDCXNIyix6KmVYNzZdiEbm/ZcuWsQMzTRAYNaMrwQSvvyaScJR1Uq3ANgsBSBelpUGCEEPPD2s48ECFijoG6kGPutJ4eigNzwcdcujSZcvWPvzwcD7vS5lStxNM2B/F3YYGelmxfEVbR1uctYVtyICKjX/GwYi9Rji3QYFSptWYMoCRRHNgg4nGwFkWQBzKinJQHTulotYk5i1X7733n/5wf+emzWMI395OEIs2dbQTa1fA0rZtPV1dXaglOtLcLL+E62OrF45k0i+fsA/LZAl/Q9k0lKMMEJhlRaBhRc50Il4Ml08LzROjqwmKNFhL/BUFMGx1eHiE6WcxwjBDrgFTWby4A+9DI11d3T093YQilKk52dwcj2MkTI+ev8Kp60ksLSLwp1QcHR7Z1uOPNepbNbSM+OgCX8BiFsNDV5gVabDBu3MEvZl1AHNq5hst6SaA2RhEYV+WpHeZwYqVy5YuxZ9yalrCXy3DSwbAJ2mxIijhOQB6WKUuoyAMUERdG0gLCaI1TEIGvcP5nwpqVwt/PagGIaEcal/Waw9RdvuBhhgbvbP9XbFyBZ90CuPOlcO4FYpp2vYSH4LLRk6fukwSndIXpdoSt7ayiUwPDlHDO5wKNKQuwn+BhmkTKVBAPCCHAcAvLYc66nucdcOaNWsWL9ET8wjedoFSAwYFgdqZAoS5kDLQbUipSBKjIQtjRPdkPpdnJUt/NOjRC5D2aZjoBQK7Zxb4QFYKh4rHdimZurpDKbHbnnXJ4sV4EXIIchxUUhsGo/GG1Yy5R/XgEIHCBl3oiyVyKRTbLiGZSmKDcO6UswfNqznEq69U6oYWXdIuraOENO4ixSRXr16NO/apZ5Gk7q2i1L4INRj4Dkc5nP8SsEJrzQ/Y0KKQqIxkkA8bQamp/lVDHWnxqtUGnbPfYO27ddMmKlPEcsGGEEAinNkftAudwfO0L+5gio1EmRTZZdiSJk7AVD6MDngmrAIbo+DZTgDcBfkmjAUNTklL0iKoyKfq2CmqgnbBFYZz+FFPakkmN65bxzad9nT7gjDV2sJge7f14vdwkoQqbMzXWNZ5AKcYIx4gqrvttvlLp3t7+zBGGie20TNkDCTV2sL6Np/P4UV9BOKnjP8qUKTBWuKvaQfGiriY4EPmYYjFoy0pXZDV9YrBAaaPfQDBAFeOXJgAZtRVvage0iHUiypsilly5nK5gYGBnFYi+gIHRgQz2Ft7R0eqJUUw0M3PRXIf1n9A0BubDL8I4/lTgdB1/PEnsDu5/9570DIquq0S/bDaJcuWLl+2HJOGLXl/e/uLazle0gZurFeasTUS3jrDqfHgTweMou60jyTR2iVLl5A3ODBAEW2WERv4W8m7mrOuoQF2ZmZnDHuw9ka8CBXvWGyXUNo70HoyyQ7/DVBCBopV7COc6sNl6dG6yJeutGBpGBw2lMvn8SzkUpdReJtVIEvtFotIO3yk6tUzOTEiaVTDoiWLl6zZd83yFcsRl8+IsRdgLU0JFCakDD4iB11SXUsb2wPhIHBw6NJQOu3lpjKSbRhuJbxjEaEeesJZwczmQy37GBW9liyR3yQwI6mRYSZePBe5VkppG4cdxRKDkSrKFSVuKzFtu1E/gjqbmFxWl169DHqjmhk+ibTkAtEorDfqwyVbRhZq+E0nRuZ6rYYt2EQjaJatbjh3QOyfZQz7meA5jmKWPmgJN4CUenq2Ub8p2oSL0FiKBy3yoTWBQoWKPMebIlGmDpYJMas6ExS+nUi8evUqFruuX3bRgUMbfW/H9ckaU5Y3w8GUWlpFxu6UAYy0ayZ90iOrum09PZlMmhaYLxEUD8CwvQVWDxvXPd61eTNn1MYdsp7HLaTTQ4QiglBrezsLegYuUYtPagVjt948R6AF3UiLJ/gcLuiaPJ92mUosEb3wt+wMspksTjgSrb7IUQW60GAtsesD2ISJ7nowNh8e42ebTEohqknPGuj7jLlcrCnKOtp9N3B6W1gRFHQ4cJSlNBOlW9/tbRi/Fl4bN6KaBD8q4v2TydQ+e+/T3taG27Al3gR8AsLJTKDN/t7eX/7izt/e9esxlslWEw3TEtVuOKMBbMfNg9sK2qsZvA+NxOBpywOeV8GG1M6iO/moO20iEHz0XnvvRTxnULYLkaZCFurUQqlZdVCWpi6yUI45PBOgvp2GQssAShXUfmjET0sotS2SSijXQJqOfBQrV6084IADli5dgrgK+YLaLbXp1JWoWVI6l82Pjdu7t0bhub2jHeEjIqpQRKcaoKE8DbzZcoSCWiiVOiWOmwXTsuXLWUTLS1b422pQ6AeVOSTuslMmlNZwxArtsShpgCZZ1QDvtKg6xXOrXjrs1AgC3OEH0CahHcmoc84DzUwwYv5a6+MccuZyhtIW8rQzmJC2OhKl7KEEZy3AqlbDuwKW9JzJR6lIvSB8gj3mPmY3tlVQRKArNVsca3lROciEcQ64YzZZ8tI4fKpeZWueMKjE8iYQSspAXlntCZRnkcAprVq1Kh6LYx4SrBtdEYFY8h4f1SXc0UiDoheukixCFzS0QERnXahlkYUrc49yFOUInlK+klWyJoJO2Xxx2tfX193ZhRggw45YmbW0tq3eazWe0x7VqdAXZ6mEkLtAWMgAVg6mB+mzhSIIFcwpMyvsmdCoIPNioIpG9RSNg0R5Gs1DoAQ45lLXFhMJNluPP/446whqYYt8ti/u2GfffdmKsegIfc8dKAgTD9OFXE4qwywyAFs90enyZcs62ttRKbYysG3XkDTrlEoVbUVnUx9g+Q41Xg5TR5ayuvHDwSm6lc8XOhYv1pcilyyhX61Atw8l9aR9bIHotXz5imSqBT7JLLHlp+Vwpm1Q9ic4mtqgcXwcKxPSuP41a/Yl3jDRckBOMV/IpVnoxakhfCIBigIzNF6KYY5QYQpojVp2hNxaoGV0adWqlUuXLkMnGX8omAJ0XDq01C+mDdJYff2jvQ0/Ojw8rGcubJMDE4Fk7gjDtWjFvq8wXEBj2VgzTWFjNwUqeTMfrENelbWYYpj0XVdNGXVzsrmjY7EvEKnEpyWkD6a5QO7SD1mvwcmmQEmpJmCzISMDDIdZpZEVWj3oAVoKA52hai44mXyU4FUkKXtOhFlINicbI/6QbQnFvX5lyzsKOK699t6HZTe6Kqlq6sVk+UTAIqpgzOtKhm0QG/EIlCfiida2NiYX7pA5MkbO7hLNBVKiw+DZuKWopf07MLqnizL3bOtZv27d8LC+GsEpxStWrlyz776IWku03RXzt5AdCGZFYo1jBrrSjba2tOgJDkSOpzCdRKMka8SqOZkCFLW1tTC7UutIhA01eb2929iHDQwMMLPu0FauXLV69V7Qh+7nDiwGxnAMWvGgRHgEy2T5ho/QBrw54RcxPKqV6X6VGSitLINnlQCvZDJwPu0VR3ndO9G9f70JhG3mPmvWLFm6tKjk2wWJvaGBuG5XPttYTMCNOXETvyGQTkKpdGoS96daQCC3oaE0bhrz2GfNvslUSteEA9V8oBmwpzNSLS16jqC1FZNDdNanZFiOUGcKhMAVjqkHYxfKGDIKySjw4NMTg5IzqjoA7hG/2drSimYiFnFpsrLC7YOa0UVLbzKXy7HeY4eKgQSC2YGxoQdFB2qtwrtugDU2J5NEEZcGn0D0xXRDJEpwLh1YsPwr1SRdRKzP8gQoFlUdgcACDdBw7GmXNj2vHwRZG+LZlpB+VIEMnzn6SKWSba1teHZO6REHonyYsa5hwQh3PJiclpbUqr1W45GYKXVW1I0g8RKT4mcR08enHtJpbOiwR1WJWBgpUvHo5X4S+SBqz7F3heBfHRNRDXv0aOdrvm09PVs2byaGkQMnNLPPPmtWLF9BkfW/O2JhAlhJkWQLzEpjA9JF7n7HUt/cbGtjtthtoEhOScJlLZEL0Ug0ZiahueGULCaMxrCoZEsKM6E6Oa2tbf19/Z1btzIltOMbNftmuj+iJgb8c/YgnOCIpR/2PDSqI92y1wW1tekb+3CrbHu4Gm0L+jc1vNw+K0CJGy/toLLqwlwGOXSxevXqZcuWkrIRyLhDtTnC26cdjIFNDIuJvD0m7hZTQqAuQyiwIv8UH2KjBidsHJE8G1Nf/TGKffbZh2Avd0TxfPnHMdI3n3odRWsbczJChLdI4Mw4AnWRw8mgyHylxsHBuXFUDW8EXSNJSNCX9GxbE4qNwD+nglq2A5nRE7KAcTrO5bK6P2q9U2LimK6d8oZmgPEzOjKMRNgysm2yvAoYnUHdFkde7KF0qDz8VxSPYYD2RVokwCnza2mdWl4FCAna2bhCi8DJJtFVAoISpTMFsD5gulS9DPUK0NhfcUqOH1OCYIxlNTf7FSBlyCdV8OmJqeBclSMUFIvCSS3g9LDllStXsgKjy5LHE4r11AIWiuJFIlgPkZgM1vxEPt0FNM9GgroOuSBb+AYwBDJxmLhKRS1dTuSwzUAMelb2ehok1dLd3T04OIj5oOHk0+bKVasg8yHYUGqgOEhja9diYQIYMKnaBNmtnaheiav9UWsqhY8mX1FNl+CkWCyOEDSzQqWgSPYpHbNDz/liPRAlmm3+9Pq7ZCpJFeYbLR8cHNqyaaPtAPRILtuXvffZG33V2wT0vekZ1ubSAD+sQ7QD3mDS+acFPtEFloRoAdsv8lSiRSisKbJa0DW9sqPkKD2lk5K2FgG38sL2nVzboCaoYZekpeUYMKXahC1ZPDw8ErZ6Zd6hHBP821EOJ6Z6S2tKT23YvXdkCZdeGng1kNZ6zgZCNv8BVOitWZFuhDCPUMJ8ORukJTFTdeaHDPrEk+6///4soi1eBFAwUa0mjKfSofg3OkYMWLl6FYKikF6QjZuS8WMXZYx5+zslnGFnUvZoaaQsUduNLm+TbvVHHlz3ONk/AR+14ETTwrpRApbwG6QL+VyRzelgKhOOkGWoOgUSjq49SzNtYJLa6MhIIZ9fumQpcwGfkgyYdmMKT1ZbTyGNcVhHNAuIH9iRSxUaQIMiNqfMYWZFA+HQ5UfswijVssHO1J4ngLUtkIbMKV3brR2BInKwcRaiGmM5vHFdz/QkUsbMdMh0i20GjNsCaNEi9ivt7XryECt1Cnoq1giVQtI4xAAcJT5LCgCfwEYgxkydvKQ2jGCcrllVhyxv0YC3IK3Ba4nZkGppG2GnPjqKk2xfsgRbMvUfQ5N8h4XlwhWtYgbGGiLHC8GnmuRcfoi9VTwBPYbsXpMFJWOK66mQeOfWTmIYzGfSaeiXLVu2fPlyk4e8hF23rIIV6Zh2nDsHM5j0zoOPFaEiWYSIfuKaSfj33plAyd4UhUQRVscUCRvyU9PSsoNaUivpFj6UY2R01HbUsaGhob6+PqbPHWiS3cbixRAU9LaC7RZ9QwPhUHsjKUrg0JVmJwG9Z7OPDaNfqCc2EArmDvQSXlPNLB0U/qUVQZY7kX9zSaOtbW1Lly4dHZlsFbMFBqy7p/YiLgxye3iWQzWYX59OnjDPNg9zZroTenY5hUJ7x9NXBJCZT5PvRuFZD1AFYSh7JnhFP0LW7GADEtR9g5ZEzC+nqOjMTZkyTBzAHqNQFKwlbJsCVKjat9CNGJgXLJSUH4ET1hBiY75gookMWCqTyIhC7txRrnVzHSNVUSQSLS2tyBSWPN/hqwwS2HhE3kzfroAMV8PY6YuufUHp9JwCd3F2NrFiAAjOE0BixHIUgvXjL+6sLNHY3d2TzebiiYRRNS5ZuqQ5kWCtzxmtznsSdwYWJoAFKUoJbUVg3wbltNm+22U+NEQvizfSV4nOdZe5QeqW0lEJTTOVWNWXoKQ6IZJt69nm34iktVQyuWz5imQyhTPazgmhOu2jf+wU1Xglh4FoRwOJ4fXwRKtWrUq1tITceYCG7I4CsQSZ6MoD8pdgnf8Jjd+xgHnmvL29beWqVUgv5M4dGDgLFebRTFqr6XkDV6FD//QRcmuBcuNfT+Whsx0dHbLtol7PAKhoe3yc/ZvfqLD+1J3cw86B5rgYqOgl2ZzAJjw91y7Vkl0VAK4eRfNUAo3R4tK0R7nlKErUiWcP2rE1afmh3SVF2DZOg8b8mDsUwfA/fmW7muG5oLyui2iWQGZMP3/RIlZC8EN95dvhTUkCuk3CQn+Ek4T8JKaqihiqOzhZrMESPgU4orKTMgKADHGVugtiaxG7rqIXMZM1MDAwONBPhnfNJqxj8RJToYr3x+4OWGBuEC0yZE2BVFtSLagRmQgKZUDESLA4MZpmDnIlUTMVYEUVsFlRLWKYXoYq/VZEpIhZz2Yy3V1d9CCHMb6oo6O9Y3EHDNAgTsRZmg/G9aaMlpaU9AClESMTHAaaHQ26wIPgRlPJ1IoVy7enI3S4tdWib5N96wtl5zOMYP4mPQ2QPnMS0xvzFrEDa2tvDwXzAnvf1tYWto82rXPwHeVQTW295D5mbAfmUU6Eg/yRPLFfucUroTOJTFsf/qAqLPztapukoW10ycfXBIXlx1xgEym+dBFobDSmO/kJzulbbm4ukIgkc5xoUs0GDeHTkmW6Y/kTgGXF6cB5den0QMjlKJk+y1OcxuS+Zgla4RN/kTTjnW8zgrix+lKduSghlYgcSDXRnMAMGVlRQhKjDuNTVmkaEo/FGTLawkTSEZl4O5wevYvK4NdPy82YzFIacEanil12PVH/GX9M98Pwh8RD/+kyukZhaJxVZjKVHBuZ4Rsjux4LFMBsVpAFAm9q1F13/WBrSj9R4wvbIGRbJpimSmUnxD+RChNWDkUwj2G62KsrwlpoRCKssNASvW7K3BOdQtBmr26jvdnr3GQ62CBMEk7EmdmVIxRvJ8RsNchm6Cidbx+XLFnKAD0/FM8ediHLn2WiqnEd+AdOMktYz6HzIhdix2GnE7B5aioUCshNO5iJKnMG/OOOWe1o31SGUGwIWVNDNcvIQpWy2bbsAJm5llaojerhzUvims0YqMKnxq8vgY2SQZo2vXQemCHyMaOmliTomXhJd6weyBn1bzFWTrQNcQIh1xDoGnSPk6OyIpRkaPtOtv5VAwJvTfU4QgcGyxfCeVW/ZTAj1wf5DITZJ7PUW3nFyjZqwBvE/8ei2n5B7sf0oNlaLYuDEueecMzUpIbkf5r1JielvQkOuJI0jVX/ZLnG3KF22L7XMkWSRESrIBcoQTGi+ZlQSnu+xT69FZ0mkKSmTV9NS2YzWbsHBgtjGCkW2qIHZWus8m2E0w9wJ2JhAhjC9oQ/PIjImhNJfJCyTK3JMcna4xWNegZXj2koQ0Ze0ggolVV20BwVfVYAs+E5zEShMMyiMZNmXvRGZ4iZj1WrVzcnmjFjb3lKyELsKAMn0gO6iEZbWlt1RQVWG7ydyY/sBlClEqZ2dliT5ZCS8Ydh2h0jQdpiQPlYgjE2EitWrmB9NGLfaIaG0tB2EYH50mFw/kkQCNva2mmqWDIhXghM0YPWW7Zg2eZFyuD3sUlAKesqeijdMBqp+NadtSUab3LV6lUYD5RWqNjmiZpwtkugO1YhfilYr7LV//A7FyKWXINH0D03E6Efflo6ivRaAemBLnTPxOB9kPA2Zax6SESvg6HAPimUSrt0IA9ZU4M2WDaxa2e6xGGDVtMmjWkrauS1jlnCiJ07pqO1tU3XHkrr/VlCwpC7ZwOGqDCjEs8uCuRAFkGMc7qSAy0eTgaoYrVUEYEiWB+7ZQadcTKbDTNkg+dgvH6HAI0lM5XSF3lJwI2zAhHzZ8ka4vGO/aBj2mQsdjGDtSBmC9e6V1SjokQ3kQ0v5Qc5jEMTyokUhiGUjhmAzjIW6rKOZGjOWwk0B29ELRQQ34bm0AUioortmfTsDGRoLZZjWqndPDxB7NIzBN/o6aJcQ8qHQDFO2PKk/P39A3Tkmwp2uh3t7ThW8VMJ41GQ4GqIbediQqt2Jex6nYlab0+Rl0RooazoAcPJJFAkAUt0QsidAqaOIqcj2ZDNViaTZfrp1/WEqEb0mlnLpoZrhjGD0e4wOJNmyzXg7tSSkgOjYHR+xq7A8mcFJKmv5xj/UsEdB7xDkXmarq1pNjWyHDyIjwfSKcdcC7I8Ta1zXl1RGyQkNXGok4DqommPSVeYQyOGyf1OA6PXHQl4npjDXQwF53HiEKKDoZA5a0hVDJ5WIwZa0oAmUC7uGXopEXizNWF9htISFTnmWO1Nx9NWr4FJrS0IivKRG5yef/yXLwVcXO7TQpWZJDwNaAGFRIwkSBIRMUlWnblsTj6U5sftWWg9SDz/XnYGaruVnQ00zQKLtllIxJYCYSnn+czKxMRUQgKWlGsjEBk4oxFaZjJ0b9IWGizc2IExN05AFX2XAgPYjolhXulBvYuBHTbBUmqDDyTkFuFFJGzc+rUItJ8chMNK0GlmA1rWowT2JjfLqCHz+UFuP5iZ4JnlcM6ZF21H/JfjLdMTs4StNgXYV3+VdT2nDB6OdFS518nAjEvgNLRYhNMUGwmZswHU8OoKP6eKOxCKX7bzhhPjfw582KQFG/QpLIGGg7wMNFuStgl8ul6MCxHQjs1mlS2HzGKfnudpfVOFc1W3awZWY1aA1Bqwjykczi6ADx0G2PpPzwNrzQlXqZtnSherzF+ZaAEPYM5SMRRuotHYyPBwJqu1PuXMZCKp+yR2uhthYQIY+iypm8DQbGaOFGrkpSbEoEyTxeVarCoG076JIxAFBOdGdCFE8UkWoSydTufz/mOyHA3t7R2Ub8+0sDYhQNKgTqbVvzlBWm3j9/Hy6fkOcxDhaiGlbXZFSKcWxoxkVqAu/OtqEu0TA0L2DkAZ//RSLRYvonfmHgaKD1JqLF40S+BLWaFQi/TkejQ14UEt1ojIjqqiyUclQoMOO/fD03MDg0QdGbi3sACwbhF76Urp7MFE2qRJIV33PAEoVcwqHiZDF7aO6SEZG1GpqXJ4L3xYgrl2Ev0ng1UpKfpT1iRNmwbWlTmOYrOhYAGgB3nQiun5hwD3WBq+Ao6FHC+dNzSfoSklcdCIdHhkOJvNwBidMTOpVEvCvtHsfe8mqPL4uwimzBIELhOJmNT0IwgmHU0OpyRqKn1JekYZ9L4KgQL43kULXmbINij2C/cF+4ESZ0Tuu7iCq6g7DSArozRnJANTe9O24F04Qta0cLLJtMX8UEDPGoW9d9/OKzoCaqJIXAVkTWg39iuUoSZ1aK6IkFtEyJ3IL09XgfxQBPNIj02Yn6pKWa2p6pcgvmX0UqQq8pq9e/O1SqpRonRiDWYSjFAIpyXqaeBKXlKYhYL9aI7pSsiYJSAvOTCXgIajLG+oojkXSxkq1gWBqAjPmZzvMIOdgNPyn1xkWcZT6LR4NmuY1YR0GcisYLqIUDx3hPpl8EwGaGOsvn3uBB6etdAnnGhYRrsdsJ5DVz6D6l77MPHAJ6XD+jFCgXTMbjz66e6DhQlgCAmdQFyjuu2pu5GkfcFmSwGFE18CeyTTYeIF3gJQsSag4kDZvJR6HHREmhRtcjpqPypId/lcDkqma3R0LGJXFxXnrImKPmYDXYLXctT03H7ZoRKsmTjo3U/9MUvTHHqi2wo4jcOGYG7O1NepS9xpvWRvi7FSfRmTczWsbyWHO9iTUcEcla1NVJMzG3vowZt1GFUAp/Tl+dMCWskcljhhsJNq0ZRaM34ljbi9aB8hceJW6nQzInw3RW+IH/VOGb5XV7vV/Jc3GzKnArIowehprfwI9SmdNbOC0ZtaErnVgBJFeew6IHVPSHpl8BGVIxQUoSmz/26w9lkxvyYUPTOgcY2Nlo7xkZEx+31of8omUBfh/XraJ64cJuGQ6Z0CTGkUFNOutrp+Pj4+Gi5OeI3pQGtU0/1aWJrUb4AN0IbrBHzW4FDd60MDMeUPx2R7VENFwDw5w/aGneGCfrDXaawlG4DdZBm2X04HyrP7UsHejV46b6ZrKCXESVli4rBWVdGKTLhqUwt9zDCeSGBNsVi8EN547r2w07WbprsTdi9uagLR6TAhGkL+PMAM8YEems5PtOV6spNgPJcQMnc40Eo8IJ+uqiF3RyAwbghZOwGlDop/Zwt78kv/qSUZ7MyprMNh3tzsZy4zZV890CuLbIUxB89DL/bL3kQ+fD21tRgtembbKAybnw2byblpAMMgCBJYw/msYaOfQMjdDhB68/kcoTSc10LoTMsHfYTcIkKhIWTNBaFmEeXnNt1+CKHCboA9IIC5PkqefFp6/jD3VpwPb0+Pk+xUt2fWHo5dMPeMBKsOJ9sNcVyJULBDQbNmkQGa7FlDczkxm3XsdGiGJHGX+XTArjxcFQ/Fm/kt4fUTaQGlbz2odz4JP/l8Xho/D7W3+DfC1lDPPemZ5dmj6NDDEXLnBWSCcIjQ2WyOKB1ya0HDNpgAasu/WDgHc4DWq0xCWY8SuloOdXYP7BEBjBizIyDzUUvF6ZDOMR3k7Zj2p4B1N4GQu6MRdBbQY8jbo+C8+/+QNStQQ3MZLkkxkzt1MusQTOYzz5IZ3ATI0BzrC3hgDg/KAv+aB9UK+mHpHCGHPZlty/RJJtPuXeh+6KwhUgtgwNRuAZRH/sduAxOJs9ksn6GgJkzyDv6GzCLkKosjgCCkZgU1yJ/gCyvrWo/eK2dzananYyEDGPKQUhYF47B0mYy8lAWO+Sk7q5CgCmuJ1ClB8URLRpKm5SFf1831yzq6D1dqxYvmAGvbEXIqEcrK2re0/62G05SjlO+JEorSkDOgdJRV5KjdgYO4VjuOigKrD7yF0mkpWRxWBURZRMiawDQ9TyYOQ/CiYX2xYerKZYDIagdi+sSL0ZTNrIo8vwQnLiHkTo1ANwtK4HdgSJSoSUxfN5SWd6E6xWMnobwLTZN6qtJ8h/FVgVBg0KllVW2DvHQCKlEuk1KCrkGUblrZR6kipZ4owRtwcAoBCaqwTdHFRIN9aV2/1WnKQx1qhQsd1oJyqmENCn5mh5rxsFHkxxEoKzMBGVWZnMJbOCmrOBvAL9tSiYSRFQrk1GxFAjSRhVLjfRLGQrThs6I0cMiHHZal+p7vGROAku5Gx/Qr+SHLKBGUEqU8g3MDvCSc7CosYADTFw+bmvSLIS5ZZQUX5OIykHCCoB8h21B5IiB2jYhTqzE+Yk9McC4N9TRE9gRENGqvsIo02bZdd5XJL23GaKgcnjkBcsoy7RK6xqATffB/XK1Nqug5gVkjq4IXOIo9K7NYcQIovH3iEuT6M5k0po08S9UqQM7kTAMtsIANTepme5Cz9SYpWlGAFVUgFBg8x/u3T10vciirSEw3Dr+ZT87IyHBmKE0DUHojgrdgnyFnEiigq3Qmw1RGy97lsX0QjyaBCRgX8BIOzyAfrdKQTBXJ01ELVj2gJFAtODTeiirWxMQRcnc0GBtzYj+RanbnuUUE/ooIuSXYKEZ0R0q7lhKNE5pwdCZFmrQECt3Z4KQBdlquIdZ29WVGKjK/EJMwQvuiBfJubIxEGhkFDdMiratbu5vVWLzHBrknakIN6r0kI7kcjdCmFsrWtv74J2R0iccAJcYsuwL2SjA5Fjr0cZVgbVVA8ikeEMMkn/CQyWZht5xjDcoabIpGWaS6sdv1WHHiMpGV4g3sD1B/VtfOwhTw131gWSaESns+50SssTHJGXtkIIglFrffO7Qnxuk8l8uJN2+9CE3YTlPUGVGhKLsWEgPCQSMlQ2RaFIxEZhL20yoE3QoonXiCamHCHNBzbhOjmdLp6CjTn0g0c47kySzkcnpJ5bSKPj0IAOiWs+/d2meAkUyJQGTQ4GYNRkEV96coVjqdCbVn6rEK6HChMFyK7tsjhzlBam/KzxTAfy6fYyhwIN82FxagLuTz6aEh1uVzq1kJmwEHZzO34/qTTCaj0Vg2Q/QVNKSZKlMLSglcv49lLJcfuwR0Cv+4Q4Y9J6FB6t42z77HHp3wgQNLlotRIHPiKFsWaNyTAlUJoXIZQkE5YMUe39D1w/nCRq7pyOWy6KA6CjFMKSOZJ7wNR8iaAjhA1tAsv9IZtHiwmt4Epb/235bKFQRO7x+WUQFKmSyHWKmEE0zAfmMB0BPRi8V9LK7X+7lJZm2ZKNXZnbCAASwIN9IYYVJscxomoFLU1dNCVlhpBDp9TpwZKtN4SNYUWmggfDZbLC4SzQlomBYmLGMTsz3TggkN2wrRzvyR28AkDFhmbTiDZUfInw2MeQkNL4DtDQ0NeV/+OXvAJAGA5dVcK+4Q+Cgy6TRDYNVc5GEus9HQQN3BwcG8vrOyXUOwKaCFmXmAbeYWzlkK40J7e/uoWGR+BiaoC+XIsB6YRhVD7s4Goyk7EDVG4d8qKQ14VsCEGPvoKDqDzk8KWOXKrAMRleDWUBSS5OAJrwmq0lND5S5GTA9OQvZ8galm0pl8TvtRsa3dTPAhgWLuUOUyhNwpQL+s4Hp6egr5msF4Imjgvmzj67JSRdLFz+pe1LEBghKl/63MthOdapY8SrEyaGpqam5OmsaAhsGhQYS9m8Wvhb2EiIjt92xsayyl8QKEqfWpwXPKQZ4XAZ8An4RiWkc49WlWCuPR3NApCqAAlkhwTtdQZnNZ+z2X+c+MAthw0CqzKxa26px/sOM0OxyRiO760h0+NJ/LEQPIdB7KFH5mIB24t0sTuxTOI1PA5LACVQCbYj0+PXQpLJcnfvuGYHsgvbH5grfpRejeU6uW0dGhwaHebduUW1QApaeG10Xj+dTb50Jv4QhEOwHlvUjsWBmrlrmHfPhHZ3TjCYHL0CQ1YAnJoHSUikpARt4CgAc+OSXfjFWQsRqsq6lR3DjCBtbnefMGnWdNBWW1ziRqMCMPOwgMhFDR29vb091Tkkk1bN74T3QxPxZgMhOQGJ8htwwaia5VU8mvdTu8Ypgg1SWDtAQvZ0xFxKoAloh7I/RNjMfEmDdreHfBgnJjF/eYLgTvywqzqwltNpvz8kogUQsRJVDFyMIpKFL6lV9tjD2THuOJRLQpyrzSOMtn3F9RcQOUKjudETRPOxNsGx8wKMWw9R0FRiiUFFQklZ149RJolk8qw3+gKAOt29VX3bpjd58vFGhM1SirandaQIpeAvXltmGcTW4DzsuYd4QhO8qLYKwcRhmIrc+QwGBokvCDMw2isR5UKhJB57VQLJUQsK5cJot1mQUqGNMYcpumOvAWHJZB36UBVpRWIYjBtAvm2f+RQb7l1oDXcpgQJR+/6mBhm4pqczpetw/etc8Kook06Q4HaRf57OGt8J/qtu4JzpSmrGhCCN6yZQZY5wF+Fgoq5VYm+Ym05QtWWwtS2ieRy+dslmuLjkyvWxNe6kzQVCabISa7q6Bxm5fQqaE6nkFWHEHIEVEZrG1RVDRjNHyWJE+C5Lbu7nR6yG6hVcxISa+oxlKVukWtVon1E1qrqgiKfAGKtGwCpSqAAv+jHMtnWi1Dj4rG4/FoLE6HBNURPeKvK1WkvcXdBAsWwEzcDWxdkH2ksREBISnNn2mGAxpXI5uLoMuNeuRUdUOugXSxUoCf4iQILW6r0JBubIy0d7QzPVCQM9A/kM5mdPeFRmrowKzA3GcyGcbi7ITcIpRjmWreRmSDqt2T6hcRLNNW+l4xEBkoRVyUsnLs2dbLAE0iCE2l6JmOIpQ1BSBnFTs0lEZKo2N2KVW9lgqtOdsqleCZxiN0Ewdde+9WwgyUH0KRskSj2J/JZrdt2wavZPIJ105QDuWXjrJJoi0GjjtmBd3V1YUKUerdwaN1EbpzaAKKCFll8NEZAxMDLKHIvA6ED2E0GmP539/fly/kGyP+Q6aCtzYVYFjEi8appbvl+h0N13mV2rRNHFZjB8Abpw/0HnNjELlsFiuIRNgCVoDTShaqeYBVPpEA+35gAtGgaBxaFxQJkwNnE4DGwoNjwpNaq1WgbkW/JSpvCgWlByY9rd+s0nAEupykIdUwznQYxKs1jSnpZ4gH9ZpvPRliB8VuCdD4qDW7Bs80kCRfmmOZQdVLCetEJaXDMvkjofkwu7u6unt6YF1FtO6jKI3FVjkEV5iEGCdm6gexzMdlaEyZE6OL0D6giKQXTshEBVZL8BxNDYtY+QDy+IzabyVSizT99vf3++9bSiHKmlpw1HAWuwxIShdV0Z7GCBujQl4X4txkTLQSs8WecGaCD38noBnz5mRaTAxzqmllbtnWIX7+67qx5geNX7x4sf0y22gsFkMn+np7iz8ZMP9Zobd0mvlNa34ju1SksXisp7ubUYj7+Q5hdHhkcGgQZxTBhELeTgdTh2HgKDasX789tzHQCXwNWtPX18u/aCwW188cjw0XCkyxu5UdDjQKcUejTVu3bOnp2UZ3oWAWMJ3VTKGTuXxez5PhjEyLKHOaHQ579a68PraGuNhtYG30CDNySLPWHCjDV7Js5cTuE6O1RuR8cay0Sav2V66wCqGV+SDUpWvExeZgKJ1muu2awfybleht8AyHNTSmhLNoaoriK1j70q68jWasGqH+vIAAacAeAVWkR4zr1q1DkixlAkUZEKSiqfZAes4Qflkol181dX5c8uLWQESq4SoroRnS/5GxEQY7ij7IG/u18UIh1ZKKJeIwiZLTcHd3F/022TvnJJTdBgsWwFAaJIXc/f4TaYRlkyrRS7C6LqfoY7JWjkxCLzorPiYkyHHwh5ng0J00i1syIKoyD/k8cieltcXIsG2/OvwBeir2bduGz4Ne/GzHahcG0EJWcKwHMYOQu5NBp8gtPZTesmUrwbOkU9LakJwtaCo9NAT/CMulsbNBj/7Z19e3dWsns+P58wDawoqa9hDCli1b+vv6yEMyxBg+QaDbocDt0cvgwEBnZydTj1sJBbOCjX1sHNefzWTQWHej5LpYdgZMDui4usIa2HBjHMiNInU6p361gREwqqHBwfTgkF97wD4xK7Nch0y4HKH6vACTLhwfCENg48uisZg9X5gR2V9dFMUE+vr6s9mMj8HFIvHwWeShBKs/T9A4LcRiUWIGKrStp4fpYGq8l0DkCDzIVWImLHdIoHJUlD80vyhebQMFmbtK+6P3T8owGKN9em7psDoWtRwYf4G9nZwoobS9vSNqP99Bpz093XhK8pHVdg58h2OBAljRrTBnLnfSLkvNiuYLhKnRfBRhilQDFDmZ7EhzwOpSQU17OkF7MSaQTXEszvJqBNJ8Ptfd1c32qymqhY/r8fyAW6DbTDozODjIBj/k7mQwWBaj3V2dvXb9TWYdSlQUUrMAAzenNtLfP8AOFTGGgp0PlhSbN21i1bI9wgeuKPhVLG3z5s2MIhrV+/WZ9TmJYvaIRJpyufzGjRsJwGxpkGAomA2MIz5gL88WzJa9MIwMdhK3wFtmw0tfOXq1R8Zd7CTm0CvE+uHihia72g/7g2zCZLZqholweDpU2REo55H04CAbsHRQmu0QGlW9ZZriDzGXWNLX22tF2tsxJ5aefxeT4a35m927u7rWr1tP/026khw8n1EFyLcY4BBXySkxDIHnMFUvMMhR2nIhnBvzPiHepoFk2eHuVa5xhAZJQMFahCqpVJIdGL3HYjGUZcvmzW6keFbJY/usdcdiYQKYbNWUxlynAg6ZyJ6VBQbtovbJUL7B08ynnWkrBgXzwCSQCKVWCxCxmAkCFfk+MXTWFI0uWbokot+A1u2iwYHB3r4+OtLvhJUsObQzK0DqVZhaAPMYM/NN6ESXnIbePeGAWCoTonKJ7QlYZjh8me/cAk5JU5dayrSvf3Vu3ZrN5SJ23bK8NdLlCLkOTu1QrpXKSBaNZ9JpAjDabL2wJSqVT9msN2OYILChcT4hUgdz7Tbm+XwO9g90dXWT1jjLwInaKiLkFlFVusjvX/I3EkF9Ord2sgljPrF0XQiyL/8hOvji1CrMEt5bAKdMMbm+3mIUfX29nV1diAuN8grAKGfChP3bVwjsyjNrXsIg/ySfWbQxSxjvYled2koF8aEw9GsiKnEyAQ21EqGgCJrj03WellkuALI9OgInA5rsIia3U0UMJtOU4JT6HNf3jlk3sOTSVZPJIzCeQTjzP1PDCUQvPWwYGBzs6elBkZCW5EamNQVBaSAitkqWDZTvNMCKBD8FVg+oiCEgfBKIq7+/f9OmzboBjA6xjKauDTNUM0BPzWJFPfwpGYyPZfM5Fvzem7fu8Yg/Vs9rNCIfM5giV5RAYP4TG+c/ThKV5pNCKiBb9oVLli6Nx+PQkePXZijVrVMwSWest4lR72IsTABzuZfWrThihID6s33J2EUVHDhyZjokZgMTQz2ITR9c25Qh8XlznI3pOgBgQUEgRAuJZMwrU4TpLl26NJFohjaRiFO0ZcsW5s2/DizDtkb4YM6CrVTCeqgBqhlvi1CHoaGhvv4BdWpDoA4+yfjTB4CyBM+wMrVjXVheEXAFFcOhSGnz/lbRn58c3rBh/Ta7+2UiCUKgGam4MRYaKhbVBGVwyx/2qv1+FdSk3aCgLzijVbB63r4RCX6hImRWSYwsZtNr2Mw3MtHr1q2jO7965jXDMRmVpTQ+ATujQYpscZrftGlTZ2eneWc9JcQ+Dy0iXQrzJVjT0wCCcADTJb07htY6O7du2rgJJfN1tOba4C2SsL+1IVbtExcGaTqdyeWzcMsCi0wNsSRbc3mzh818OEIWUENqkuHDfyZNxExLW+TdRIbsqhgOYy4eFdAobWFVnAhsra+/D80nzYLdm6KjclhNq1oGBusg7QQOcV9xGLH+6Zc+6I4Ak7UHCiQfjaO2E1O71J8etB9SAhPMuAYGBlkXssVTjlx8gZ5oza6JliJESTB+pjFSYqXi2ctAiZIiRSB7dDPa1DQ4MPCnBx9it4cK0aoPRNKwOhOHqQoNqp3xcWYPHsghkg3I1YSXqNEtQchW7brmRCYwxrx36uJPR3THa5QdA2PS1yCgNP+q1QwViVXo5OIlS/CTlLPJ7u3dtmnzJgjEg2lspcAqoKIZBb6jsTABrArITt/gk4CkoCzoECr5SJ84ZGGMQ4uFkWF/V5gO8/5hmn1NgYZQ3VVE86c3pwXE44mOxYtdFdgOd3d3s4jz3ncUmDq2X0w5qu/aA2P0yF/XJTIDaRlUICgRsoogR8Mo1mJgfLI+Qk5kdnV24qmRCVo1qercQG1ZyNgYGtzT3ZPNZmhTT6MYZ0KRTxEXE1avGsVC1fCcEpgapBGN6ocrYXvjxo323KDuS2+n1qvLwJL+9vb2bli/nn0YDfstaJQCmrj9nmwJTj9LWA/6JTkk093VvX79+sGhQdRs++0Vxdbdx3yeNa+cBC7Ank9Du+ULtw/m/xEwZk6iIZfP9w/0I41QvIOQzWS7OrswKERkCi++SxJWxwY/nTcQPYueru7ugf4dbLkl2BRHcOndPd1bt2xhbYEjwivBvFlwMGSHpqjsIMMHrbkTXGfC4RLQ3Nr70pjxRx99dMvWrfk5fomNxrAdEjSi67eDaI65RH+1SnjHsYBG4fdCrLIcTiEgGvGXtGegflTkg3UNdEsWL25rayOD4eRzuS2bN2/r7oHGe98NsVsEMIyWyQCYL7IbHBhMp/U8q+kBwtUyAWEDZsuk74cywnaLTVw2y6FJoSwsLoCS7R0dy5Yvpylv8PFHH9u8aeMOnBUa5RP1hNehwSH2dgyBnq33YTY4UPjizinLYVyhQqC61PjXBUPPL24gdOto65bNbL+GBga9vtuHVZo7qG7t0wKy6tnW09nZ5ftgTcHoiLpgVtxGi6Owv16/Cl7uTVbAH74ChEmYB7SPV6IlmjWS+YOGnSPsEmvs6dn2yNpHt23bRrwh5PPJcLTzMMssHaHy7BCPx5DC2j8/8sgjfx7sH0DcNiNaGjPcQDR30M7QUNouW+XYhMGqplICrCXEOYKm8HSsCwnkuWyuv78f4wjXgnYEYBFmWYCwk97a2YnYkSoCj/M/qp8pB1JNU05PlMMbmRUaGrb1bENnWJdsr1CmBrxK7fX7LAWsQMug/gGkxyjy2YzZgm3BDJr3SpDpBltVaqakTQyrN3Smu6vrgQcf2Lp1K/swMikN3c8CLHFwcbl8Dpk3NyfgE1NlAaELqnax0fsqxSyimPlHP1VUA0rhJc1XWmqYRlic7bXXXstWLFcvuvYzhrRZYkZj4tl73w2xW3DWYErOJgwbluJHmzCzwcFBAhLWhxXjkpgYSXp4xOdAN8vyzIcfngPyCnfFJYY9Uze2ZOmSJbp4mMCWR0ZHWCp2dnYS7OZmP9OCplBTjcESfb29Xd1dOAtYMY8pjVYYkNuvcJpWoqOEUGDglFFjMOHcPABKyBDWrVuHaXHqXsENJlDNFdYI1b01pNfb27dly9bBgQH6V+vuTcV/NXshVYTnGG1NZhD4OEuTzZs3bVi3HvvBuUFHblXLc0J5dyQaFSb1irzB/v7HHn1sw4YNAwODGKc9ehpWAyV4rdlhnAld+8gj7HrZZ9sFLcHLEJwn5gHYQMbpTIYdDLMNq3oqxJTTPuYLRmfC1Qw26sENtoyYCSXe+I6CSVENZrNZLGvz5i14VGKkvmEWgleAS6wEqz1bELfYFZlDaEARQ+6OhnSieKeK1RULoC1bNm/ciAqZrVEeDNmFWwGy3JBljJNKqU7RwED/+nXrH1/3eF9v38hwgVyXUCCaJcbt/SPDw8xtc6IZhzcwOMDiDOWhsNQY/JjDBAzF/k+s+/VGqhDtOCsUotEoS/yOJUvEu10s0QWSzi78p30tc0cqzI7F7hHA9EvwumDlSwMiGMBT9w30E5SQsvTCLjGb7BWiHPxVFS03dBGSAmaXfOXlCWYjbe1tS5ctj8fjzBgd9W7bhjrSJt1NUrLSJJlJzg+mjqhGX39/Z3eXXUscR3NoE4tlmJA446ZOUiKroa5d9SkogRgNIRsXnJoTMCzWRDhlfQNmbFRSK1vhzgM+0lJlbwk3h+52dXWzcIN/2CWXbuDAld5BygNnSV5eFgxDwTusPcmxlhtYbWzetHnjhk1+y4QOFbq88UmwlmeeCm85nPitZrs/Sqe9vb2PPfbYxg0bBgcH8DosYmDG+XFi4zcAhqVdBjtVji6lsvrO51n+q6lNG1kvKVN3+MUd/Kn3Ip/0Oz3HIjAxTsDfiDjOJmaIGEaGbZh0Pwz3QS9O5e2WBKLeq/14CKPePvNAmsAdaYrAPy3boxZG4H+mhou0hJBbAjnFI+gF+zD0cFFDNpdlE7Zl69bevj50VQwVW/CIZckARi1JFhUYtvnklEy/VOsSSA+lCSQsO5mdxkhT6dbdjKhQzdkBamfAOaEFlokb1m/YsoWonLFZgCS0iQGQU+oCndGpn5gXKo2I2WQ0aOO6x8Fj/k0PRbliZSWKsIwJTGSawO0vnw2szln0IKnmZJLMgSEWnAPEIojp0SoGJScHvqTPpt5FnuVL2TfTTiweX7y4o62tDU/DrDFSxoudKkbizfTIdjVXNSFrmB3lDkTkfe97X0juUPiYN21Yf931N2A/hx96yOpVq7xIQDCVWmgZmhi5D/uWcUuqBV1i2Uh0QuYIl0U0ul20W/XAf1cUCc4mmL6kaqOjyVSKvVd7W3ssHqOEqeraunXL1i3MM3QscmlFBlYEvasdy3DjN35mixIxrJCCAfOGcDeaTCZDqRiXegGzXft+ovlTB9qO6UJsfkFukQ+n5ZTl56aNG1m+sRWguUBjcJUtg5qoQigBpP0owlornkqWY/CufwqfTTF9e1GmSL5zbp9KICiNEEu2QVA7DM1orIrmyNKN/X2969etW79hYy7HOtrcUKnXMmYcfk45lCIuA5mlesBPS6BHdWwEJLDabD47NJRmfQOvqZYUDBabF7dGK5DUpkEQO5zid1jr9PT0bNywEYNO2yvnVbVopCRFTYbFDI0UBrysFqzxagLPBLSN9rJVQs+bm5PI0EWn7kxzXMnFs123JIs4WpxLC6IqN72gINLoj1Qw9t7ebbRsNSa600kthOIyFHVyZtAtbOT0lH4W/YdX9IAmTR0EcaqbAlIb6OmuJDpXGyg9n0yE39vbt613G8tBSIw7QT2FpEC6/HDQtbdMB6XM2ihrTC2XncIwjcAqy+F0OoOOk8YHaVTQNYY454DSagcwEnKIKLlsrq+vd9MG1lHru1kU6ndbaFsVvZfp4cOmQZlcmbqSyegQNE6xvaODuUbmLBDZmmG2EKh9qUTxMBOmCqZNlMpmcyzx0bSOjsVLly0LdjE+PjjQ73uv0gSpswp5V0OFrlqNDczX3ff9Lh6LnX322bUIKx4AADreSURBVIcedpiVTld3+7EbBbCQWoQZF/D8bJtSqRTGgyVg19msXiXpkjLVDHoPkDXrCN0Es6c/WJIsXrJ4CbOSaqFdJoaSrVs7t2zenMlkMR5NrXUnsy8DTXnGfAJY+DsBAi1cwZLZsK03/f621EntQ1Bulg4GxXAAfxhvUzRG/OOURSh7x61bt6YHh6jnAgShWlHgU6GccjJqlsEAHsSNAfj1ejFvchfvMOn8a0RKsGcpTQqw+McaMYpDG7Drb52dXYU821/d95qeJQc0brTh3CBuZj01EuWIXvJC+Onv78N6s1pKj7IvgTEsWQQG23LhcPSbTBnWO+k0u5Ytm7d0dXWyX4RAQwr6Z02XgRIfOIxNMw3OdxWBMsuGg8LQFAk0nyWbXCVBqviEp6RRNl3lFcWd5dgKQpXheWCA5X4/Tq3Y+XyAyxYHxYOWPH8yvAsUg8WPBWMdqAGZaD8rfXlJ03DGWMmPO3RtFFB7avV092zb1jughxTy6rey0yk5cEhtFONLkxLyZwSklcQeMVifaTgoRjajZ5ttfUfrqMuIIobuMJGGcwdDhmYoPdTb09OFAnV26clJm9kmuzXok1UT1erhB3UMVezRDut1VKKtvc0XPTBEDgqMoWGdzpYOKXYGPmEN48WcOxZ3LF26rGPxYt/uU9Td3Y2TJAgxQVUdTY+gewsRwBSTQ3KHwlXnrl/c+YIXnc3e9sVnnXnsMceEMiCtqBhY1SlKTl5La8uqFSvjzQkWGkOaEnv5CsVGS/sAa7BLLrZDswVFPBGXqdg3xpg33BYLCnZyQZutK6aWNNOmhoqQKGjZvs0nyrmIvoLUavLhushJW1v7ksWLCauJREJaaGs3FWHYk94fAxtyl/Z4HpW1Ceju7ty6dXBoyMxp0ag9tA0lTHoVoLSdFqNJBZx+KlSUYfwlYm0Lxljctbd3LF++rK29AxFDLZ9qq7lyizJ5kuage8+UJNkvwj8BbGBwEGofFBQM0GiEEvPlIBNqLXgrDZ4eyQ8nk1A1eHHFitmu6+IcsVs8SHNzMxOBvhTHKUApt4ro7XIiST71mrFFi6KxKFEBlwQNqPIxnFHLt9sMECULBZMgziGuJFBm5ezQBfE1KS6bW9taVUoNE7g9hasprlp7AUWt8JOeiHacON0/0E8AoQh9M4OaJ5BVSM0EOGVu4BMeYNvEOI47a042x2JxxkMAM+kCzBY90i6hJA9SXkpIIFKQUxpk1YxXD74M3hwaCht4bjFTKd5pYFMxQQwv9ItgxSMjMbGjTvga/uFl4AN6hgExZF4LaKYsSNtlaV2Hp1VzPxVTXxPVND4ceqEDW0mUD0fNWpxuSaXwL6z48YHUINSiuvwLdLabTMQTaDKzyd4gilXH4pgzioFf1XXa3m29fX2EaFkx7U7N6aRR6MkWsjCztY88+pkvf6U1lfrSF7941rnnUlYuz52B3TGAUZET3AG5LS0pvH9S1qyvcOEmWEr4VUTJkcPeYqBJwSU16SEu8jEDXYvJZVl/DgwNsfahimbfVA1xF/uv4EGiIGP7Axht2Kd3wgensWgUZ8SmkLEkEhxxXQ6VLyrz4+JB6qibexjA+NjQoL5tndYOQPKcoKNaJYdBGiqcICxh+rFUlWEsZEkC1iwdof1MRHs7E5GCc/hniaBxSXMF79MfkYd9Wfv4orSuyw9iGFgFg/J2RK3Xu2kzV4K3EE6KIHP7AxjG6OdWq3j/n97MGWHPVihQICHZUJS2KsyCqpQJSIUVPehsRwUwGve09y6nk2zG2aDdTboeaL9niMLYpUKvUgLEDBCXnc1n+cR74TotX7s3KjjZPEDgCSkw5eAECUe6o75Migb7y4c4hI2iBH0uJgZCygrRKXy/pt2t1Rx0eXgA0wzG+6UvmmEvRF3SXlQDJSYNSLxcsApgwJ7BK99ZG9/6B6kIbN0GvBRoEKP66pgU1Swo5Gp4sneikXJqYUJuBqeneUYxOYARIFmSkaAW67RkSv9Y92On+j5AhW+XOVszaolT1HVkZGSIfeIQy/shu8hs0PgqhlMFkVTgLzGAsSGl5d/++pdnnn3u4ODA3zzrmcccfXQoY8SljwlMjFM6x7DdhwqsHeJ4fzwn+5VUS4sJJVRn/kye+k9FfZ+sATMu4PrZtLESIZ8WaIoJk6qZ+G0uzbCrYA3TDgg584P3YozirH2COUOrWPgQzAgAmKh8c5l14QJxg1Sld/7n9E0OPRTupeRbq+JR7Kl1kgFetENgMghQB7b2py9Y1bJNT0gzAG1K3NxFbP9hAb7Dv/FF/l4PhmQN6ZKOEtAxOnMxfgqmYR4yuigfqfPkyVqoaAquvS6fQDoQoDyp2WTIMynUYf/eeZFlR40A5r6AUYg0ZNeGdVvRqbNSG+by0HCDNizov8sqtFMmN98+2nVQhVIKJGG1gDWFa+ZToUr+VSzF41qXTGDqEXoJlT1h4QAm1b5Q3rKIipL0TE6LpdCS9Lp+6oQlFFupAfViHTFwZo0FELYWyiZhUsNlHMK/MeGdKYCZDgP0xmWrfCewMYquHMWBk4TM4pwq1aAsA/shTZ9HO0ORIzp1I5rgUO3ZvXNbqY17yGd3yN6dnRYfTuSA52LP47qursueuvhZsJchWUfOIUT2MSUqyuhUglZyfP2Gjdfc8DXiJwHsReecQyu6ZrMzsbMCGKzT8q/uvOOss8/p7e+PNjWxFgplc4TmXlck3BwahvFBocRQMZs6dfkHrQoFux00FumcPH7IEu8aYEl3wsJt9wPMO//aF5bJmHjMpyvzbst8OeShpsBMfqaO2kAvQmoSFkqgUzK0nahqdwcNzgW4Q8xnuoGbCfOXSbGetndyaCsabRoeGWFhG0/EP/fZzz7/zBexZdyDAxjriF///M6XvuxlW7u6FYKqBDSddCvA6lHeJJxZvTIjKW8GGs2K+Z4wK5Y/H1CzrJcdBjjyVo0zksRlOxeM7fKIUDk8YSewNDe4XAMjHnGVMrjUJwZQJCtivsyXhLZjUWRzSsy6UwincdxVmNjLzRXTy0HSnqeYjP+QNhUsw5yEP3lo8+RoUlPzbQff4VufqVFROst+duBAq1DczXiL/J/c1exgj/yEtDAe9pIGbe+gKG97vgNosiv87OBo3zcZqWTq6k9+4tyXvJT8plq/EbMDsbMCmF9U2bRh/f9+85sMKxqNla9257S+cLcowVgTflqGiWYpgoJPg3KamiauNZcya4K9UEg55sDgnKA55o+zwsdkn1N0hUyN9vWWDigWLRg0C8U9orNWzpFnexrsQOaZ+5CaI+hzqn6n0wbD7BmesalybIfFhdc51oQc31zYKIcmtThYGqlqp+r+0zSowUC5DIsXqWaDqpZmXa+ahxosVaCCo0m0U9adfqDbAxh2njQldvXe88swVU8V4oXDyqFNFovaJ+1klXWryKfD6Nio7lfqHQt65WwsFsMHP+NZz1rzhP1oMpFoDnQ7BzsrgNEsQAxIBZ89bl8hCmVCmWhnAoEQQZhA9b+x+AhfTbix2QSIuGpWQqoWjHAOXM0X8DDRi+5aFG9xOWDYUUp7/m6CkgydsZGR4XKhstoqn+XpBT57bE870wqwYi4mYfrSasx+pnaUWKpAs9ujLaW6VezNtdly4kkjnYNIMYyQMmxPEJ2GfwywtOExVNTVQxNTr5yqRsqKPZzUgL4WFpIzocS/JzCo8o5m766pXk5MI+U8UArILDZOXxXDCalZwPYqo83NCXPUjSMjhZHhkURzc6GgV1032Y+K7TzsrADmoHEmgBEizPKRuPjCyUwo+USvVZR4QNWpwxv3z1miZjs7ATMzVeKkiqU5DWcnYXoeKtco1dge/neHsU+DOSkPRoFt63rL3O8QTC+HnaTDcxJ+OQ+7yaxNr5YLDvQhkx5KplpIu8Rchp6edwAD0wycxr39HQK4Ijpag2KWBH/w+ZzubOHv3ABWRx11VAGLA1i4bN0s3hN1/NViuKBnp5uamtgRohGz367VsVuvTeqo4y8SRKzNGzekh4ZYCoesOv5a8djaR3znoh3MXJ6YqQPUA1gddexqjIwMP/TgA52dW3FZ9e3XXznuufvuoaHBaDSaz+fHxvXl/VBQxyxQF1YddexSjNrLz/wNQ3Z7uL4J+6vG4OBgtClKDGMp49+krGP22Fkv850euua7qCFv73XN53L2PiL9H7HXGUBQvizFyKFptG+h29fU9X4xMsfsCZFpFrCiL+RpeVTvr5SzyGYytE6CSrRjV5z1CnA+raUpm8rnC/bAUviJZyhpxLill4n7GQAa8qGhvaF0Gg7JIT+nd5JCU7HCgpJSGGhqamKMFPmzTHQHJXWz2Qz5dEL7JjQNyqXEJ90wNr0DxgbloEH9gcZ+6hpKzqhOooQSt5MRKMog4UciOdizh3rL78qqu9GxXCFPpnftvUva9molzmCSujQ8XNDryRGXRmq/G8DsQ2OT25jNpO1ZH70/zMSiOcrm7EWu9gqobC47jvz1njy9jbShoRGBQEkj5cOB4dGR0XxBv0RD4/SO1Jkm04TqW+LlcOYL0OWytOAjon2KSEg/x6R+DCGTTkeamvRmTpOktUw5ctBPTvsMUpEiKiIDn0rrRICWosfWrl26bNnixR3TsLQ7AG751OZgdLSg98IgUcmcRD6nGSxnXnIYH89mc5NnanjSTFUBb+C9+UyRQsK0QKcYDnKEAGWzCUVDpFTQwAaipzoTl8tmR0ZHGhuZmqCxevXiyDD9ehe7J+6/794jj36SXrWiX1BrdM3JZrPsyfBXMC+ZFgF9uQwRkZs58kLdKQp0hmmkXQWIMUO0WkIzvZWqW2tunu58zDAr3N2CY2ECPpJC1VhuMCORpghuC/2WapofqRIOQozF45mMfhiMWjaDsnpK3L9MBSqiFgQ75hhvxoJXfZnr1xundLPUXsxjZkDjoVotOEvQxGIx+lYte8AG84BvI6kA5LSYSqXoFytiUKjFCKOsfNYW9jBtEjSIyZEosqS3AiGQSCRKY/qVBP0YUsR9JZ0628o1ezaByA/y6RqGq6YW2k+OO45yWOdTIhAV4YwBWIVhTzvE5KhCtQZoL8aCnu5c3S3ASPj6PTa9rUZCZh5j8RjBgNDHRGAwTC5eXi9JbdSvzTI1MIgciBpoJ7XwTTgumjaRR8hh9FQkfkRjscrHoEOwkXqIdbkDiDNyBE2cB6IpgMDde8IMI4I/PsinVz7kICyqxRMJaUKcrvGqCmN6HQ+u037WnY68U4qYHdfqcriUSNgshfTuDIbjsmduUTxGzbjQrngiLj0sg5TT5FCaKYTjM4XhVM1UFeiFz9JMIXyUgRbo1CVFm5gEmXQhZhbhVRUZZSpSGy1DsRcYNDPXe2Gojqux5ndrMD7ClWtCNBpDCBiadGnSD9k4fQnIwc2cxFzNvArU99lkHYZ5YsY5Vs+sKmTd8k40iNpjqmYOuwsWhhWpoOk4CSRi75GX48Z9TBY7mUiwuTmBRqLc/IdaCfMygWgKsAphR0QLEf28U1O0KSb9tleZUVdrN4scNDXjfIs9/aKCVkacOrm594r1He3I942NQYlfi8WinEJLH9BW+VAcAe3g3+UVLGLBEh05S7aZkgW22OsfyY/H9WWLRgyUJbBk0hyLJ+gSuzanKYgSF1MoxOOKtWrUwsn8QLMwBnswCauKl2VgOBKAvIl8t0UsrR/xVlDi6EnTP44oFo/alDUyjwieGdELvSORRIJT9qwIijCmn1+hF+yITESOFSEH+qEKrdEPVbwdvVHbfq+L2oEbA6zCFl4AFwAZncBbMpmkbq7s5dw1gfmmUi3U9fWDz4K40VJJiwb6hswYlgeHAUbqPw8FpbGqUvq1KvqZDTEwk2rt5kCbm5r0ixsxszshEkH+Fp0rVAsRlc+UCBtFaTOlH5gNdLXg0ivNFGIkjcLTKr1gwwgRbU/p14XGWTci1EQijgnoNX6LFrW0tuJGNG2slVgcaSumVQwJb39PATHDXjYqvyGHMK2Lw8PscDNnncJ6kblMploSiWbkbK+qDnbNJBLEQrXdAAsTwNBthKJobi+bQN0QfxT7aHKXVLFSQ6Ys7Fhq5XEHEU1VJpM1D8LudjqXRMsm90YiF2EBclwpdpLN5vL5LPNBm/Qkr6TwEGrVBBWxn+ZkCtMlLcZ9ba63qlfU5NTiVgzT4kQ7FLZodCZ7UhAKdAYs3H+rwt+XTxkhgFNnSd7cFjt6Gz3+tLExnU6jZKShR1r61Z9CgWbtdzTs5aWS5DBBxX9FE50u5DXG+UPTM053JGEVhj3bQaF2EGxJ6QsXb4Lyiw8w4JPr7gxRwz/sQECLLN4lf4KAXvyvXQuzw6hzmpoc7WoU7MMkM12jwzyZbtYPqAc55qd07dScZMVXqSBg1BysNSScRratCqsARQpEtUCz9JtOD8E2I/KREsM0qIKsF3/N0ph2EDKdooqwr1NteV0MCuRwTkUtdFACqe52iX/BweiQu3aT9hPAEg4zIm+pCWKEgc6g3DBTAJ3Rmh0R2Uw1oqWBrhaYfTbfspdhzRTyR9vph+60HLENinhIp2MxLX0Qd76QxwQIYzA5NDQkbWS+dQ3DLEEY5jR0sIdAYycSj0jZZFkhuzYs3jfK6MyVzR+66DNh5kgR+Q8MDJi5sU/QbQjSlDZbj1Znt4C2CyG5C2H6Nda1dcu1130V7UTJiTGDg/2nnnzKqU99Gn6g3FHqxpXh+uuu6+vvp4h5JYAtW7L0xS95SapFXwCsCSyHWqjCN7/2P+e99KUM9pv/8z/dvb0vf/nLv3fTTZu3btln733OPe885gYni7cJ1WrhsbVr/+eGG5ItLXhDHFMuk37a055+zLHHojoEqvIZZWC33Xrr3Xf/JhpP0Ds+EQZe+apXJVMpnJxvSgKpOTuYZLWFsvb39n7h8587+OBDzjrnHGeJZn/7m9/cdtutTzrmmGc9+zkMmQY/89//ffLJpxz9pCdRnYY+/OEPr1yx4vyXv/y6668fGhw85OCDn/u85+GM4RNLwNrZd15/7bUDab2V37Fy5crzzz8/nEzCfffdd8stt4QThD80+Pf/8Mq2Dv2QCtwifLgNZRbAcFVE3vTg0Je//MXmROJVr/4nfBhbRnzW2kf+/N2bbjr5KScff+KJEH/6vz/d3tJy/gWvwNsP9A985SvXrF616rwXv4TBYi7/98MfrH3s8bPOOut3997zxwcfWtzR/nJRNmrfHI0/+If7b/re9+JaD7K/HMtlMs9+9rOPPeH4/r7+1rY2xfsicII//uEPHvjTQ/KtuqKlS5Cved3rkD8W2NpqP69VC+gkuPeee3784x+deMKJp59xBgsIlkqsqm7+v/+7557fvuQlf3vwoYcyIz/60Q+fesbTjj766La2tttvvfWXv/rV37zgBYcecghzCW9fueaaoXT6LRde+JlPXc2K6eCDDnrhC89kgKEb64jPm3/0wwMPPni/Jz7Rdx67LZjiwf6+L3/5y8PswyK65sF6Yv/9nnjmWWcRP5qbk+X6QOmfHnzg29+5MYFR2KUIZuoZz3jGCU85afJMVeGaL39504YNzBR7KWYKXerv77/qqqsOPujAs845l5j0jf/52qOPP37xxRdjgGjdNdd8ub9/4O1vfzs2xm7+jjvu+MUvfn7qqad2LF5y8803M+l/d/7frVy1l3bRu5PDnYxrv/SFF7/s77BW4gTKyaqOIIzaYt+/+NnP7r7nnqYy1/TqV78arQsnLG3T6WDmTU03XPfV/qF0KFi0aPny5RdccEE4mQm33nzzAQce2LFkCRERM8eD4QfOO/fctWsf+d39v8fkXvu612PmTA2SxzVNM4+7GAsztbhXTCObzQz29p5xxhl33vlzPg879LC1jzyCwlEK9INe2az7Ry1JRkeR5imnnIzHxwOddMKJf7z/d7bU0pUrKJE7TpOKmWyWYEA+HaEQP/7h96+97nq5rfGxZStXrF27NhaPLV2+nDXLqaedxhoZu5o+eoHe3m00cOopp9x+++2nn3baPmv2fXTtn+kdvaEjeCMCYXWAjcjDDz102OGHn3j88T+/886nPvWp23q64Yopx1URsPzKMtyyryIT/YO3VCr18U984sUvfdmixsb/u/lmvK2Hii9/5St/84IX3nb7T/v7+xg40Ytgtvc++xDU4Yo9Fz4lmUo2RZu2bduWSiYPPfQQyGCJurZ70bMSj/z5z0996ul0Qa0TTzjh/nvvRfiQIWIaYfUmGQ4XCLQM5JGHH17a0XHaaaf94uc/pxZCHBoa8EWGryoyGdbFw6x8fb2GN2EIl33kcvjcZ98n3HjjjUQvXAZx/fNf+OJZZ59z5y9/2dffR6B9+hlPW7p8xVev/QqlV155xTOf+azjjj9ezkV3vCLEhjt//nOMc8Wq1T09Pc941rNZCdJUPJ5g5nq2bWtJpU466aTbb7v19KeevmzFik1bNiNMu6YxCicmf+kAk/Lwnx467tjjiOW/+93vUBhaY4Ds4eCTCWIutCsYHu7q7PzgBz6Al9TOjh2wrd+vueaaM898EZx0d3ezp2IUDz700J8efvjsc8/7zOc+C82XrvnymWed/bM77tiydcvg4MC3/vd/n/O8561evRqrNm71u3TReByxs09vWNRw1FFH29Z6D8bo2NiWzZuJDY899ujee+/19Gc8455770VVWFqM2o8R40CRIQlMoa+3N9WcOOkpJ+EEn/KUk/Zes6a7pzs9xLYphvT0Q4s2Bf50EhrHrHFK9MLhvujssy+99FLUDF3FiV/+kY+wvow0RVlRffvb38F4z3vxiz/4oQ+h2J/5zGcOP+zw57/g+abt4vCAA/a/6667DjroYFY8f/j975/+jKdHbSsGn2EYewhY62AO6B7pP//54QMPOuiMM556x09/hklu3bSpv68PJcdah4YGc9lc3G7EonTI9pG1azHY9rY2dk4nnXDCfb/9bXpoED3EdWCtyAFZYeHspqmCzJE/PhDNf/ihB9/xr+9k3Un0omvs7oADD2CKOxZ3tHV0rN+w4YUvOive3Ez0kl3vZjuwhdlfo6M4373WrHnLWy9qaWvv6Gg/4sgjDz74YKSKZLu3bvnwZZfh2JB+Uyy6Zp99Xvfa17W0tb31oosgXb9+A/p97PEnHHLIIf29fRe/852rVq565zvfia6yXGxopIYuRmJRKAHzevoZT//mt75tV4Man7DfEzva2x/CJz344Hve+//ICQzNhCOOOnr/Aw5oisb2Wr3qwAMPPPyII3SlLJfbsmXLlVdeuahBu3h54YMOeu1rX/PS889HpdCVJR0dhx9++IH/+i7G+8mPf/yxxx9729vfsXLVagIrSsAqFWNGXWifur19fUccccSmTZs6Ozu9U4AEjjzySBLo3xe/+MVNGzdS5cnHHEN+a1MrUXuvvfdesXLV17/2Nbo+80UvIrSblo5EIkTWcWJmLJZ657vfjVft3NrFqvbY446nFxx6IZf76Mc+un7DRrTZBDV28dvfvt8T93/Oc59L5GQW2tvbDzvs8COPPOo3v/rllR/7xBmnn3b2OefFEzECKzHMfr/cnjcxECQYKY7s3nvvZSzkEzuHhoaY1u/ceCPC2bJ16xFHHTU6Pr5586ZbfvzjH3z/+4TSv3n+CyBjX4UxMTWtLSnC8I9+9KP/+sAHXCwOTI7pftIxTyYSLFmy5Oijn3TwQQfjENkHf/CDH+ofHEQ4BGs+P/CB/0o0J//+Vf/Ivnzz5s3sNY844sgDDzgQOXzogx/EsN/37++XicYTuuhSKECT0MoXGejCL7PG6ufIo46CZ8TovSNqjPaoo44aHBxCvBg8MwKTCO2aL19z6623sGkoLYoJ56v32qupcys+d+my5S996UtZr+xWBj9XIBsmSHba0vKzvfY+5NBDDzzw4MMOPZSib33j63f8/BdoAJJHMuedd+4pp5521DHHHHbEkawclyxdcswxTz74oENYXd34nW//6le/fvHfvuTYY4/FPyNbZmFsdCQ7mGGtBjETcexxx7Hs6+7p0bLLdm+sIRC7fud+yxbWGegtpx//+MfJue6668ZGRt7wpjdh6njhRCLe0tLa3t6RTDaj1e9573tZUtARxsKc+kD2IDB25ElEecUrX6V0Y+PiJYsPPfTQ9/7bvxHetnV1vfff/p8uYuspldH2ttZ3vfu9GOY7Ln5nojmxracX6T35uOMwvW9/+9s/+9kdr/6nVx977HGYJMBpMVlj+rFNnKVu1rIuX73X3s997nNZhzIp1IWBAw44MJVK4ohu/vH//ed//kcymSrfZ+9WWDDT0jXE0VHCEklcIe6DZRSmgpRX77PmkksuveKjH/3kpz71sY99/J/+8R/RTSTb3rG4sUGPNuAdWWclW1qY0Usvvezcc8/75S9/ife0S/N+w0OLX4XJsTHIGiLh4WY86Y03fueySy/B6YyO1nh6cBrYAxTDuGCCAe00J1OxeGLNmn0vu/yKSy+95KMfJZBd+drXvhbvj01CyaFf0dXl5OjXv/GNI48++l3vetctt/wELRku4HuH4HJOro393JOejCoe/53v3ETwGxocjNit8vf+6zv/9OADL3jBCxAdURr2iC7QIzFSbLQ8kKOZOH22qdgA8oklEm9845suu/zyj2LxH/3ohz98yd5rnoBsrXTY9VX3dMbHv3r9DQwwmWpd9/ijLKWRpIlihH2L8TV7KKoRu894xjNvu+12otEPvv8DJDnU379oXFNzx8/u+JfXv+4tF15oRjQB5pq6yNGu+EeymTTsMdfNqdS/vvvdl1zyYfZzH7niiss/cvnixUtYvhJvMGy7GKLrvSjAV6+//vTTT3vf+99/w3XXs2nu6+t7//vez6Ln9ttve9Ob3nT7rbdG9EOjM+zCKzA+PjQ4cMHfv/KWW2/77k03PfynP4V8w+c++7k7fvazs896EdEr1dq2RwcwpgzlaWltQ5PxcWx1myINwyOjSOysc8+75NJLPnL5Zcj/iiuvOONpT0MhqRKJRtm5RhojLFKTLcn+gYG7f3P3u971r488/IjftcV1Yvu5XB7PqFu3oyMsOivnfDosXbr0ttt/etwJJ3zmvz+NFVBfq4RI45ZNm55y4olveO1riV7YBapiP0y8m3reaYDMdWEjFssX9LUNG4ou2bFWoGjF6tVXfvSjl2CTl11G4t3veW9rWyuODo8kM29UXTT/D3/4A8uCyy6/7K67fuN3YcjEOojoDYv0iNk4O4RcVqv9qB6w8q4duUzmjttvf9O//MuFF13IPIJQsPthwUxLKwhbwuNeUXvkKCW2F4JtXL/ubRddhPje8PrXv+ENr//k1Vez18Fv6k7lcH44n8MHMZtIVg5xfGzNvmtYbqCsbNrSg4Nvfctb3v62tw3099E4XWAYfMo9qafGF76ADfHZLJw5C6zMCg2aeBRJT8OPolIwgwt+5M8Pv+XNb37LW95CMHjjG9949Sc/SeSCGB+KSqF4fHo8YO3T1t5+9tnnsC+hnd/dd9/bLnrrDTfcEJqfBVgCn3POOYP9fZg8YydKMUC2QO945zvblyx9ZO1aRsc5kYBNA7yRQD6QsR0hX895Rxo5tTDQyKaHuPXmNyFm4aKLLtqw7jHGhaCgkbj0NIo/u69HBJ/7vOfstc++WBQyePihB9920du+8uUv0VFgbibASSMCtx0b6VRr6zOf+ewf/eiHtB/FUm2ZfPppp775wrfe+J3vWI0JEG6ZQRbXfi2OSJbLZTEq8i/58IcuvPBChM9AmIX+vl6WRUibPRalTTb7zBTDxwUT2l/xD69saooxEe//j/+49NJLT37KyQjh5FNPtXisC6qzhEy6oTEej+I7nvFM4vFtocDwqn989f77P/G+++5jO4hv9VHvoZCK6eE0PdWJlJBtemgIW2AZ+f3vfffCC9/6pjcjew6tA8bGZWvJZs0UB1IatZ/6xfxYRrz8FRe02CtrRwqFi9/x9ksv+XB3Vxe2gO2jmaiF9zgLNBD/Tjnl1Af++IB2EDodQ4dWrV791euu//o3v5XTxW0xTgIDDJX2EGAdBX3rdAyPyLYSsetBeRlyoqUlhUg7N29G1d964YUXvfWt+MgPf/CDzAjixs8w5FF2t7qAn8TQkclwYfj8l72UBDRf+eKXXv+6170Rt/qGf7n44ot//7v7yJd8Jj1d3NjUdPKpp138rnd94xvfxG+E3N0SCxPAmAbcIjaAbeBMCQlazoevEzWuWLX645/4xMevugrn8smrPnnxu97NtgDbgJ5tW7xZtxlJs6DAMbDJ+PPDf1r7yCPUjTc3L12+/AMf/OCll13W0tYBWVOTvjuFlqPKtMwaBppzzj0nm8n+5OafBG5mA4sHkYZG9necEKVyxNSR0f0POOhjH//YZz/7uauuuurqT16NMbMDI9LCHmaZzmYwePymgiVMNEZ+csstiYSeMjr+xJOuuPKjF1zw8tD+LMD2CA/S1t6BR0atyWloiBSGC6zxUegf/vCH9/72t3hhbFv7HKuCkEftuUQ5XHsYHfDJaTQWv/jid3zhC1/49Kc/9dnPfpbP/fbfn1Lq0gtWNDKGU9CtLxbIyPauX/96YKCvtbUNmv0PPJBRX/APr2R01s/MkGnZ3Qh9w8CE+Zu77zr9jDPIdB/H7ODJnv70p69cufJ/v/W/XsuBQTJULFDRyKIyyjDY30+t97z3vZ/5zGc/+clPfuKqqz519dUt7R0MjSES4WCbXbCWr9S3xQrbgptu/I7607c4xlOp1Atf+EJblup241wcqL7kF9VPzcHCot/cddfxJ5wQCgzJVPM/vvqf7r33vjvv+BnLst3cBUwPpI31+aWnkWG2XqNNscRAn+4xP+95z/v0pz713//9mU984hOfuvpTZzz96boixUyl04gSLcKrslGTUesub8u3v/1tPecyOtqcbPmvD3zwX9/17uUrVkKWyaTZjUmUswNdRGNNv//D/U/Ybz+8Lx4Ao8YeUdPDjjjimc961uc//3kMIZMeaor663H3JJjQ7AvFjY18koEnwe3gPlhQIq7Fy5Z9/OMf/9jHPsb2i09MAAkgFJb1MnM9BC87hxJjaWltufW223UZvDn58r//e9zUxz5+1ac//WkqHnHU0ag97hHiKkNmgZJIJE4/7anLl6/4/ve+zwyGgt0PC/MmDoTL9OBb8I13/eoXt95yC075yKOPJgfX7MDxsItmSvAuzAwi1mY3Frvyiis2rV/3lKecjD86/vjj2Qps2rDhWc9+NkJn8qhIPrQ2m9qife+7373r179qa23Z/4ADv/T5zz300EOnnnrKz++48zs3fvvRRx45+knHwA9kCm9TI5vVVwt/e/fdt992ezwaPeroJ6E02jNq/62vyFiPeu6CNIqDD/3a9Tf8/v7fH33UUYsXL973CWt+9P3vf/Xaa9mBrVq1CsZsX657RfgFqmDzT9x3zfvf976urs4LXnHB7bfdms/mli1fns9mr7zyiiOPPPLkk085/LDD/+2978kOpf/u/PMJLfaA4+gVV1zR3dV5yqmnfuMb37j11lsx2qOPOYYGIRA/LoVIBO//xS98/je/ufvMF77Q86CBXRu4pISYyQHyI/as45//9NAT99tvnzX7MsQrr7wSJT799KdqtBopu2fNCPTES6ocdMAB7/u3f3v00UfZMt/6k58griVLlzYnEiwPjzziiBNOPOmE44572zve8eija9mn/uLOO2kw3tT0sr87nxYwFYRww7XXPvDgQ0ceecQjf37k69/4xr333HPsscdiyTTOKLLpNPvI799046/vumvpsmUIhH0kDLCEpAUfKWeMTEHOvtx6zZe+eP/v/3Dqaae1pJL77bff9Uj/q9f98z//c0dHB6pC0GIGDz7kEJrwq/+0oLGPjV1yyYcPO+QQYtIXPv+5Y5587LJly+7+zV2f/OTVF7z8/P2euD9e/LJLLoWB004//VOf+tS1X/nKM5/xTOQv/z4yMtDX9/nPfe5399//ghc8/3+/+U12Zn19fccdexzTHTTJg96iRWsf+TMi6li8WIub3Ru4P1R988aN119/XXd3z3Oe+xzW94hNcrMv20klXP+ZqUyGlcGPvv+9X/36123tbWv2WcMY1z366NVXX33Mk598+BFH4BrRfj45vC4T9+QnP/mqqz5x3Vev/fCHPvSnBx/81S9/cdDBBx96yMFvfetbs+mhv33Zyw499JBr0OAvfOE//+M/cvnc2y66qLe75zWveY2tDnUh/cc//OFdd92VQitisa99/es/ve32o448csnSZag3vYSR7Jb43b33HH7kUaZ+ckSuioA0nyMjo1+74brf/vae/fbdd82++yIsMz3zO1L5oL2coWMZzPzzn//VXXed9aIXLVu29E8PPPiZz3zmpJNOfOL++w8X8qmWVoi9cWRitq+guOHxx792w/XberY96Rg5Qwquvfba395zzxGHHbru8XXf+ta3fvnzO0868STUm15w1FSjrjO/4FiYx+iRBZ9YMjshotRIoSBvylp1RM+VuXCdcjJYWAwODCZTKYKETQFr8zTOyDydpjbQeft0kMkmk82EQRpnM8JiTU/QZdKEh0JhJJ6Is06ha5Rgmk5ZIQ4P5/HIzDeeqkVPY9e2CuTJvocYxkCwfNaAUOL1GF8+n2NfX84hXk/rUwLYUBpOqJUv5BkLibi+2DuKqo2OjWbSGaIyAsplM34rLtIUg1nWxTCPKGCewSI1rXD1fWcC/8RFbbqgKZDJDEWb9AU1mgplkwAxPgi5sdlyTaVBMocGB/y6BNwGUiNGqnwiQH1txUaEkRBCMDGrN8ZAWEg2RWN6ErAwTNfYQHNzQiMfW2Tf/dMzI4V8LplqIZDjsPA7rPXpjWwkwOhsKWozqu9XpqaZKQSCfDBDpM28o+GwxBTodlRLC61NVZeW2bexU8clwBJkyAEebO+O+uBKkOOIRGf3QU1K2fb29pKUXHvRN7YdcE4/SAxmmLIqofF5857zGL0urrKnb4hk0oNttscNZZPA0JChXdfR7DJ8ZoFTBBdpZKuk7yYG0kmw2wR6Ro6lCYJN2qaK/uOJZu8RJUbmuGltOBaNI34ESzZrkeGRYaaOlZArNtJ2zaFfaKbpdHdA1WP05aoC5LXwOIxnZLg50ewBO5RVwjUQYlZ7yAF/guribZADjkhrvbLnWSBjgkqep8CGL9JUcoYU0h7G6Fcj8QbIXGbrd0Zs+RsaWmgszA4M8fGJZ8L2ES7RixWFTwwSRDrTCCibVRiAAB89rJez6Rv7dqqnm5B+oDMbos2WlpYCTs2eosZZ0j7+ncUIfk7Euu3ZSJqte7nTnwz0gDBGIpXSezGc25qgiDU2HdGdKxxrK7pAhXBw5RXhELVzH40BQ0aMNP0I0ZRGYBAvSZoxitVhohf6KVbVXDyhO73ajI3o4SKDvTqhYiwKdSMjqVSr3gxSfKNETTA1lLa0tGb0jXK1o8tHY2MdHewVxBLtOyXQlbrxcWKQLgWrzQZihnxHlCWebhfDFB7cFonhpTgMlfCvKEM+5mVPAINEohlNoApTo+tUDJCR6yYKxqsvLDNWmGloVECqGl05TOySJ/R2xSu8/YuOYIwZ91FMBjzwn+iIRhFpETbcUZHVLUXk0KaVBiTicQaCG8VLckBDvyYHTYEeMdc3Q1lwNMNOeafqaM/ZgcGtq64GZWsy5BnKJoFJpQJqjijctJGeLlToi/bhrlggnQTUzKMXkoIMVcdp4lWxcXJQRdjA8DEoEz/RkcAmUZOPQbA6MZ2S95BLYeK0sNDjtdN0ujugagdWpZ+MCcmwMMftIMOSZ6gJKKFHS5kjWkOA+m746AihXZKqXEW5xiIcPI+0XNOqJxIQo57obmhoa23FHrE+ekTimhoSM73TchdjYYwHEeh6rvyUntlDTGgqIkPb0PVyQdeC7B8dhZgJ4JS54JRMpsMIJoBvseeUxphLzZmeeFScY6bpiOrYCSs7UtNHL+aPOYMxqshrT31hHbWAmFCjkNy4KJ0eUt1FegsLk57JTHzTENCgGZ3uUcFhMpWUaerxTByiWEXzGB9DgHl2jbTg7gMqLUiJqLlMDGfPggu3YdcHpOWVFitN1Uosmmd3YK9ADQU1Yeu4oaEhlJR5IQOX0bioAR6YLycpAWbYusIvc4cTYZ0+OjJKKGKnhbi0Xm7UHRQzAMlcX1tR+3qrLwYJw4wrr82K3jHIjFDkUwMWNWhqmBkW0YwLKQG8YOh7CjCRdIfV2XTLRMlEPXRmmjMN4E1v4mDPlGjGU1AL76khNDbEm5MMBAZoEEs2fpDSYBNF9qok+GQIyEGcL9IKBkbYsSJPOAkd7JlgsAzNN8HTey5K0TSkxFpBeih7iXCGRs2gddRtbGxra2P2Sfiyhj39cD6Hjvk1NTws23Q9Pmczi1TdtzLjwcxZVWj912iXJxP0x4Qyj6GDPROoH9qIj0gPDTGcaXTYzRxISLkcVYhM9rC9rhDgMQKdgUwCFTPlnocDCWOGJWfIf5ZfSJj8RIL9sN4hAD08TK8DuxgLE8BwZ5i8L5SQMgIhhwlAM9H1mRwNApSbMC8p/pkgTrEZPy0H2swEoOu6imUX6NEBdJrNsiKAXhWqpwpZVszo3ZhOdISpo6/JHZVAg7RXKOj714wuFo35HsLtmbqBzgBj6IpxrndnQBNpimRzWTn6UZZBYhsaIhRqiAXTAjS4h1HFAP5pl4CDYCh0R/CA2GgqlJXGIYAMFyBdDtlToEG/6UBgYiKYIITGJ4s4+ZFJK1mLtiyNFd2RZ2OD3r2LljMjsoSYrUXsGhRTi3XBYcMiPRsGDzRLC3xKJnpFfYbWoMf3+NTQiF0R0XeMaJRPZDVm7/733msC94ckm+yWHrJipjilC1oLFFODgUfM39mFL4VnFBIGJEErhS/yCXKcQ8qSga09i1x6EcfhHfYoFdqk5+JgxpzOHgyXNqMjgpg8pxMjwzf71TPGptt6rTNVSMw4cbJT6b/u+hDGtHtiOvS2a9kFrdEUzdIIBeRQShWzHRZsUEZY3GAvZNMCBHCiffCkVdeeBRQNbWQFjAzRwJBbCwhGZi5tl5lrU2VrKbxMLpvB7gKdQV7FnqSjFp/kuDOURdszXLZe0XyxL0b8GDWSlIXad3Ksjd0CC3MPrCQCJDVZHGSGVC1ML77yunMS9Fw7nYZ+J3E4J1SxV9XR7JmHcpq6O4T/yV1UYXoeqjAjS1PV3Z6xzGYIIWW+g8+b95B7YGD2wgezl0MVtkf+02N6hhcc098DmyyWecuwvOKMlPOex12M6UL6zgPjd5SnS3CaqRCIpkAgMoSs2SHUmQKBqAyhoBYCxRQIRIaQtRMQOigi5BYRcmshUBRRM6eEkLV9mLGdyQTWeW0EiqkR6CYhFM8LM1b3LvZQhDEUEXKnQCCaAoGoFgLFTkDoYM9EGEMZQkEtBIopEIgMIWsKzIZgN8HCBLA66qijjjrq2E7UA1gdddRRRx17JOoBrI466qijjj0S9QBWRx111FHHHol6AKujjjrqqGOPRD2A1VFHHXXUsUeiHsDqqKOOOurYI1EPYHXUUcc8MW4vvBjXaw7HAKeOkC7mlIpENKZ3PejTfscAcOoJL7VExSkI/dVRRyXqAayOOuqYP/L5/NBQOl8oFPL6ICyNjIz2bttGOpPJZDOZ4eFhEpwS6igdHBwcGBjo6+3NZtLkkJ9Op3PZLEWFPFXSQyLoz2YzZELJadUbROuoo4R6AKujjjrmCb1Ol23Y2Oim9evWPf74okUNhLG+3p5kKjnY19sUjeZyuYG+vnde/I4H/vAHiB964IH/9573vOMd77j0wx/qHxi49+67L3rLm9/2trd9iNP+/vFF+g1VmkvpF3PsN/P0tk+9pr2OOmqiHsDqqKOOeSIWi2f1+/0N9//+jz/44Q96e3tuuO6rvb3bBvoHEsmkXqcbjV53/fXamY2NRiJNt/309pedf/6nPv3pww4/4t577vneD37whje+6dJLL2lvb1+3bp1+dKyhoSkW37xhfX/ftt5t3RF7RTqBLPRXRx2VqAewOuqoY54YHR1rTqbGRkd/8pObb73ttptvvvnEk07+7Gc/f/nll3/l2msb7HfUXv3qfzzwoIPYUY2OjrzmNa998jHHZLMZ0tFobGRkOJlMtrS00tS4fg2kqVAY7u7svPySSz7wwQ996L8+cOdPb89k0nv6T6LUsfNQD2B11FHHPBGJ6Ody2hcvPuvss88799zzznvxAQcd+O///v5XvOIVuWzu5ltuIbzZj1Lq97X9h40a7Idt7rn3vpNPPtl+J12/NssejlLC4fjY2MBA/6p91rzuta/9zw9+6ICDD47qtzRDd3XUUYW6atRRRx3zBNumiH4xLkcUiuhHtxsf+uMf3/yWC7/+tf9ZvmLFs5/9LMIVkSkRj+tO2Rj/9ZNdN1x//ZlnnhmNNuk3WhsbyWxoaBgZGWEnl2huPvDAg04+5ZTvfe97//7v/758+cpYLEZgC/3VUUcl6gGsjjrqmCcISUQg9k+xaGxwYGB8bPTnP//5pZd86I1vfsuZL3yh/7BkoVDI5QVdJIxFv/XNbyxbtvzEk04cX7Soo2NxJKJfstYvzdrvqufzhf6B/ra21te97nWvf8MbLr3s0mw2678jWkcdk1EPYHXUUcc80djQkMtmiUz5fPa7N930ta997VWvfnUikQTEtjibJ/uJ8OVLl0Qa9VONt9166xc+/4Ubb7rpbRdd9Pv7f/+c5zz78ksve+uFF7I/2/cJ+9rDGmPs2H5y881vevObr77qqgsuuEA/K7yH/6ZXHTsPC/OLzHXU8VcLt7g96BeZpwFjGdFdrOFIY2OhkE+mWkY55V+hkGxpHaeUzZNtwpqbm/lsikaHC/loLA693wyz742NjC/SP88hYg0ODSabk9lcLtncnM2kY4nmVCoVuvyLw/S/yFzH9KgLq446FhKlFST7GLy5p/cUwDCbsFgsFk8k4olme0ajIR5PpFpa87lsLM4ejLJ4MpUiShHDyEilWsiD0r/dNT4+1hhpTCSam5NQpaKxGFu6VDJJyx3t7ZAQCNmTWW9/UWC6iwg5dcwD9QBWRx0LCTz48HCBfUY+n2c3EnL3ELBbYlMF2Dqwh1C4isV1Hou1trWTaYVRilpaW8mMRJqgJyARriAnpzlJtEpBQyb01G/r6Eg0E7ZaGyMRi3lC6O8vAmxVMzbd9mYSvSsrFNQxd9QDWB11LCQa2YA0RnDZeHC8e8it4y8XTZGmZnaczc1EbXslZP0RlfmjHsDqqGMhoYf0cjlW5XpdRd2X/RWAPdfwyHA+r2czOa3f9Noe1GVXRx0LCbxYLNrU3dkZj8WIYSG3jr9cDA0O9Pb0NDQ0xmKxaDRaD2Dbg7rs6qhjl2JcX+kdGx4ebmhoGC4UNq57/Ktf+uIl//Wfjz26FndGUR1/2bjrl7/82OWXff2r13Zt3aILiPVt93ag/hh9HXXsUuCwiF4/+fGPErHo448/fu899/T09CTi8QvfcXFrW1s8ngh0dfyF4s6f3v6D730Xx7tq1arTzzhj3ePrXvnP/xyvP0Y/L9QDWB117FKkh9KNkYYf/+AHax9+6IEHHigUhglpeK6/ef7zky0t0aZYoKvjLxR/euiB3959N4nGhoaly5azIf/g5R+pB7D5oR7A6qhjlyJfGG6KNP7gphsPOPDAlpbUd79z4wMP/HFocPCSKz7a2t4RjdbfvP4Xjlt+/OOv33B9a2vrGU9/+gknn/LD733v717xinoAmx/qAayOOnYphocL2N13vvmNY449bu999100NvbA7++//757zzz3vEgk0tbeEejq+AvFvb+5a+OG9Uc/+dglS5c1RZu+dt11f3v++fUANj/UhVVHHbsUkUhTJNLY1t7e0LAoGoksamg46tjjznvZ+R2Ll7R3LA5Edfzl4knHHf/8s87Zd78nNieTMf1YTP1Nj/NHPYDVUceuh3yWFtuRRn2htalJL56wpTdr8Dr+ssFE+1yz4fZEHfNGQ/1FJnXUUUcddeyJqMf/Ouqoo4469kjUA1gdddRRRx17JOoBrI466qijjj0S9QBWRx111FHHHol6AKujjjrqqGOPRD2A1VFHHXXUsQdi0aL/D8wl1DxAhJTsAAAAAElFTkSuQmCC"/>
          <p:cNvSpPr>
            <a:spLocks noChangeAspect="1" noChangeArrowheads="1"/>
          </p:cNvSpPr>
          <p:nvPr/>
        </p:nvSpPr>
        <p:spPr bwMode="auto">
          <a:xfrm>
            <a:off x="219456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a:off x="5878189" y="110515"/>
            <a:ext cx="2454398" cy="2336225"/>
          </a:xfrm>
          <a:prstGeom prst="rect">
            <a:avLst/>
          </a:prstGeom>
        </p:spPr>
      </p:pic>
      <p:pic>
        <p:nvPicPr>
          <p:cNvPr id="13" name="Picture 12"/>
          <p:cNvPicPr>
            <a:picLocks noChangeAspect="1"/>
          </p:cNvPicPr>
          <p:nvPr/>
        </p:nvPicPr>
        <p:blipFill rotWithShape="1">
          <a:blip r:embed="rId8"/>
          <a:srcRect l="1129" r="-1" b="14737"/>
          <a:stretch/>
        </p:blipFill>
        <p:spPr>
          <a:xfrm>
            <a:off x="33789604" y="334576"/>
            <a:ext cx="6590653" cy="1644371"/>
          </a:xfrm>
          <a:prstGeom prst="rect">
            <a:avLst/>
          </a:prstGeom>
        </p:spPr>
      </p:pic>
      <p:pic>
        <p:nvPicPr>
          <p:cNvPr id="14" name="Picture 13"/>
          <p:cNvPicPr>
            <a:picLocks noChangeAspect="1"/>
          </p:cNvPicPr>
          <p:nvPr/>
        </p:nvPicPr>
        <p:blipFill>
          <a:blip r:embed="rId9"/>
          <a:stretch>
            <a:fillRect/>
          </a:stretch>
        </p:blipFill>
        <p:spPr>
          <a:xfrm>
            <a:off x="247414" y="3088291"/>
            <a:ext cx="4921829" cy="723798"/>
          </a:xfrm>
          <a:prstGeom prst="rect">
            <a:avLst/>
          </a:prstGeom>
        </p:spPr>
      </p:pic>
      <mc:AlternateContent xmlns:mc="http://schemas.openxmlformats.org/markup-compatibility/2006" xmlns:a14="http://schemas.microsoft.com/office/drawing/2010/main">
        <mc:Choice Requires="a14">
          <p:sp>
            <p:nvSpPr>
              <p:cNvPr id="27" name="TextBox 26"/>
              <p:cNvSpPr txBox="1"/>
              <p:nvPr/>
            </p:nvSpPr>
            <p:spPr>
              <a:xfrm>
                <a:off x="247414" y="5284985"/>
                <a:ext cx="14142354" cy="27475598"/>
              </a:xfrm>
              <a:prstGeom prst="rect">
                <a:avLst/>
              </a:prstGeom>
              <a:solidFill>
                <a:srgbClr val="869D7A"/>
              </a:solidFill>
              <a:ln>
                <a:noFill/>
              </a:ln>
            </p:spPr>
            <p:txBody>
              <a:bodyPr wrap="square" rtlCol="0">
                <a:spAutoFit/>
              </a:bodyPr>
              <a:lstStyle/>
              <a:p>
                <a:pPr algn="ctr"/>
                <a:endParaRPr lang="en-US" sz="4800">
                  <a:solidFill>
                    <a:schemeClr val="bg1"/>
                  </a:solidFill>
                  <a:latin typeface="Georgia" panose="02040502050405020303" pitchFamily="18" charset="0"/>
                </a:endParaRPr>
              </a:p>
              <a:p>
                <a:pPr algn="ctr"/>
                <a:endParaRPr lang="en-US" sz="800">
                  <a:solidFill>
                    <a:schemeClr val="bg1"/>
                  </a:solidFill>
                  <a:latin typeface="Georgia" panose="02040502050405020303" pitchFamily="18" charset="0"/>
                </a:endParaRPr>
              </a:p>
              <a:p>
                <a:pPr algn="just"/>
                <a:r>
                  <a:rPr lang="en-US" sz="3200">
                    <a:solidFill>
                      <a:schemeClr val="bg1"/>
                    </a:solidFill>
                    <a:latin typeface="Georgia" panose="02040502050405020303" pitchFamily="18" charset="0"/>
                  </a:rPr>
                  <a:t>As a fluid containing a liquid and a gas approaches its critical point, by either heating or cooling, that fluid becomes homogeneous. The fluid and the gas become indistinguishable. Simultaneously, the fluid becomes opaque, turbid, and has a low transmittance. While approaching the critical point, some of the parameters in the fluid begin to behave differently and diverge asymptotically. One notable change is the isothermal compressibility. Approaching the critical point causes the fluid to be more sensitive to the effects of gravity. As a result, the behavior of the fluid changes while in a low gravity environment and subjected to large accelerations. Therefore, the study of critical fluids is needed to further space exploration with NASA.</a:t>
                </a:r>
              </a:p>
              <a:p>
                <a:endParaRPr lang="en-US" sz="800">
                  <a:solidFill>
                    <a:schemeClr val="bg1"/>
                  </a:solidFill>
                  <a:latin typeface="Georgia" panose="02040502050405020303" pitchFamily="18" charset="0"/>
                </a:endParaRPr>
              </a:p>
              <a:p>
                <a:pPr algn="ctr"/>
                <a:endParaRPr lang="en-US" sz="4800">
                  <a:solidFill>
                    <a:schemeClr val="bg1"/>
                  </a:solidFill>
                  <a:latin typeface="Georgia" panose="02040502050405020303" pitchFamily="18" charset="0"/>
                </a:endParaRPr>
              </a:p>
              <a:p>
                <a:pPr algn="ctr"/>
                <a:endParaRPr lang="en-US" sz="1100">
                  <a:solidFill>
                    <a:schemeClr val="bg1"/>
                  </a:solidFill>
                  <a:latin typeface="Georgia" panose="02040502050405020303" pitchFamily="18" charset="0"/>
                </a:endParaRPr>
              </a:p>
              <a:p>
                <a:pPr algn="ctr"/>
                <a:endParaRPr lang="en-US" sz="3600">
                  <a:solidFill>
                    <a:schemeClr val="bg1"/>
                  </a:solidFill>
                  <a:latin typeface="Georgia" panose="02040502050405020303" pitchFamily="18" charset="0"/>
                </a:endParaRPr>
              </a:p>
              <a:p>
                <a:pPr algn="ctr"/>
                <a:endParaRPr lang="en-US" sz="3600">
                  <a:solidFill>
                    <a:schemeClr val="bg1"/>
                  </a:solidFill>
                  <a:latin typeface="Georgia" panose="02040502050405020303" pitchFamily="18" charset="0"/>
                </a:endParaRPr>
              </a:p>
              <a:p>
                <a:pPr algn="ctr"/>
                <a:endParaRPr lang="en-US" sz="3600">
                  <a:solidFill>
                    <a:schemeClr val="bg1"/>
                  </a:solidFill>
                  <a:latin typeface="Georgia" panose="02040502050405020303" pitchFamily="18" charset="0"/>
                </a:endParaRPr>
              </a:p>
              <a:p>
                <a:pPr algn="ctr"/>
                <a:endParaRPr lang="en-US" sz="3600">
                  <a:solidFill>
                    <a:schemeClr val="bg1"/>
                  </a:solidFill>
                  <a:latin typeface="Georgia" panose="02040502050405020303" pitchFamily="18" charset="0"/>
                </a:endParaRPr>
              </a:p>
              <a:p>
                <a:pPr algn="ctr"/>
                <a:endParaRPr lang="en-US" sz="3600">
                  <a:solidFill>
                    <a:schemeClr val="bg1"/>
                  </a:solidFill>
                  <a:latin typeface="Georgia" panose="02040502050405020303" pitchFamily="18" charset="0"/>
                </a:endParaRPr>
              </a:p>
              <a:p>
                <a:pPr algn="ctr"/>
                <a:endParaRPr lang="en-US" sz="3600">
                  <a:solidFill>
                    <a:schemeClr val="bg1"/>
                  </a:solidFill>
                  <a:latin typeface="Georgia" panose="02040502050405020303" pitchFamily="18" charset="0"/>
                </a:endParaRPr>
              </a:p>
              <a:p>
                <a:pPr algn="ctr"/>
                <a:endParaRPr lang="en-US" sz="3600">
                  <a:solidFill>
                    <a:schemeClr val="bg1"/>
                  </a:solidFill>
                  <a:latin typeface="Georgia" panose="02040502050405020303" pitchFamily="18" charset="0"/>
                </a:endParaRPr>
              </a:p>
              <a:p>
                <a:pPr algn="ctr"/>
                <a:endParaRPr lang="en-US" sz="3600">
                  <a:solidFill>
                    <a:schemeClr val="bg1"/>
                  </a:solidFill>
                  <a:latin typeface="Georgia" panose="02040502050405020303" pitchFamily="18" charset="0"/>
                </a:endParaRPr>
              </a:p>
              <a:p>
                <a:pPr algn="ctr"/>
                <a:endParaRPr lang="en-US" sz="3600">
                  <a:solidFill>
                    <a:schemeClr val="bg1"/>
                  </a:solidFill>
                  <a:latin typeface="Georgia" panose="02040502050405020303" pitchFamily="18" charset="0"/>
                </a:endParaRPr>
              </a:p>
              <a:p>
                <a:pPr algn="ctr"/>
                <a:endParaRPr lang="en-US" sz="3600">
                  <a:solidFill>
                    <a:schemeClr val="bg1"/>
                  </a:solidFill>
                  <a:latin typeface="Georgia" panose="02040502050405020303" pitchFamily="18" charset="0"/>
                </a:endParaRPr>
              </a:p>
              <a:p>
                <a:pPr algn="ctr"/>
                <a:endParaRPr lang="en-US" sz="3600">
                  <a:solidFill>
                    <a:schemeClr val="bg1"/>
                  </a:solidFill>
                  <a:latin typeface="Georgia" panose="02040502050405020303" pitchFamily="18" charset="0"/>
                </a:endParaRPr>
              </a:p>
              <a:p>
                <a:pPr algn="ctr"/>
                <a:endParaRPr lang="en-US" sz="3600">
                  <a:solidFill>
                    <a:schemeClr val="bg1"/>
                  </a:solidFill>
                  <a:latin typeface="Georgia" panose="02040502050405020303" pitchFamily="18" charset="0"/>
                </a:endParaRPr>
              </a:p>
              <a:p>
                <a:pPr algn="ctr"/>
                <a:endParaRPr lang="en-US" sz="3600">
                  <a:solidFill>
                    <a:schemeClr val="bg1"/>
                  </a:solidFill>
                  <a:latin typeface="Georgia" panose="02040502050405020303" pitchFamily="18" charset="0"/>
                </a:endParaRPr>
              </a:p>
              <a:p>
                <a:pPr algn="ctr"/>
                <a:endParaRPr lang="en-US" sz="3600">
                  <a:solidFill>
                    <a:schemeClr val="bg1"/>
                  </a:solidFill>
                  <a:latin typeface="Georgia" panose="02040502050405020303" pitchFamily="18" charset="0"/>
                </a:endParaRPr>
              </a:p>
              <a:p>
                <a:pPr algn="ctr"/>
                <a:endParaRPr lang="en-US" sz="1100">
                  <a:solidFill>
                    <a:schemeClr val="bg1"/>
                  </a:solidFill>
                  <a:latin typeface="Georgia" panose="02040502050405020303" pitchFamily="18" charset="0"/>
                </a:endParaRPr>
              </a:p>
              <a:p>
                <a:pPr algn="ctr"/>
                <a:endParaRPr lang="en-US" sz="1100">
                  <a:solidFill>
                    <a:schemeClr val="bg1"/>
                  </a:solidFill>
                  <a:latin typeface="Georgia" panose="02040502050405020303" pitchFamily="18" charset="0"/>
                </a:endParaRPr>
              </a:p>
              <a:p>
                <a:pPr algn="ctr"/>
                <a:endParaRPr lang="en-US" sz="1100">
                  <a:solidFill>
                    <a:schemeClr val="bg1"/>
                  </a:solidFill>
                  <a:latin typeface="Georgia" panose="02040502050405020303" pitchFamily="18" charset="0"/>
                </a:endParaRPr>
              </a:p>
              <a:p>
                <a:pPr algn="ctr"/>
                <a:endParaRPr lang="en-US" sz="1100">
                  <a:solidFill>
                    <a:schemeClr val="bg1"/>
                  </a:solidFill>
                  <a:latin typeface="Georgia" panose="02040502050405020303" pitchFamily="18" charset="0"/>
                </a:endParaRPr>
              </a:p>
              <a:p>
                <a:pPr algn="ctr"/>
                <a:endParaRPr lang="en-US" sz="1100">
                  <a:solidFill>
                    <a:schemeClr val="bg1"/>
                  </a:solidFill>
                  <a:latin typeface="Georgia" panose="02040502050405020303" pitchFamily="18" charset="0"/>
                </a:endParaRPr>
              </a:p>
              <a:p>
                <a:pPr algn="ctr"/>
                <a:endParaRPr lang="en-US" sz="1100">
                  <a:solidFill>
                    <a:schemeClr val="bg1"/>
                  </a:solidFill>
                  <a:latin typeface="Georgia" panose="02040502050405020303" pitchFamily="18" charset="0"/>
                </a:endParaRPr>
              </a:p>
              <a:p>
                <a:pPr algn="ctr"/>
                <a:endParaRPr lang="en-US" sz="1100">
                  <a:solidFill>
                    <a:schemeClr val="bg1"/>
                  </a:solidFill>
                  <a:latin typeface="Georgia" panose="02040502050405020303" pitchFamily="18" charset="0"/>
                </a:endParaRPr>
              </a:p>
              <a:p>
                <a:pPr algn="ctr"/>
                <a:endParaRPr lang="en-US" sz="1100">
                  <a:solidFill>
                    <a:schemeClr val="bg1"/>
                  </a:solidFill>
                  <a:latin typeface="Georgia" panose="02040502050405020303" pitchFamily="18" charset="0"/>
                </a:endParaRPr>
              </a:p>
              <a:p>
                <a:pPr algn="ctr"/>
                <a:endParaRPr lang="en-US" sz="1100">
                  <a:solidFill>
                    <a:schemeClr val="bg1"/>
                  </a:solidFill>
                  <a:latin typeface="Georgia" panose="02040502050405020303" pitchFamily="18" charset="0"/>
                </a:endParaRPr>
              </a:p>
              <a:p>
                <a:pPr algn="ctr"/>
                <a:endParaRPr lang="en-US" sz="1100">
                  <a:solidFill>
                    <a:schemeClr val="bg1"/>
                  </a:solidFill>
                  <a:latin typeface="Georgia" panose="02040502050405020303" pitchFamily="18" charset="0"/>
                </a:endParaRPr>
              </a:p>
              <a:p>
                <a:pPr algn="ctr"/>
                <a:endParaRPr lang="en-US" sz="1100">
                  <a:solidFill>
                    <a:schemeClr val="bg1"/>
                  </a:solidFill>
                  <a:latin typeface="Georgia" panose="02040502050405020303" pitchFamily="18" charset="0"/>
                </a:endParaRPr>
              </a:p>
              <a:p>
                <a:pPr algn="ctr"/>
                <a:endParaRPr lang="en-US" sz="1100">
                  <a:solidFill>
                    <a:schemeClr val="bg1"/>
                  </a:solidFill>
                  <a:latin typeface="Georgia" panose="02040502050405020303" pitchFamily="18" charset="0"/>
                </a:endParaRPr>
              </a:p>
              <a:p>
                <a:pPr algn="ctr"/>
                <a:endParaRPr lang="en-US" sz="1100">
                  <a:solidFill>
                    <a:schemeClr val="bg1"/>
                  </a:solidFill>
                  <a:latin typeface="Georgia" panose="02040502050405020303" pitchFamily="18" charset="0"/>
                </a:endParaRPr>
              </a:p>
              <a:p>
                <a:pPr algn="ctr"/>
                <a:endParaRPr lang="en-US" sz="1100">
                  <a:solidFill>
                    <a:schemeClr val="bg1"/>
                  </a:solidFill>
                  <a:latin typeface="Georgia" panose="02040502050405020303" pitchFamily="18" charset="0"/>
                </a:endParaRPr>
              </a:p>
              <a:p>
                <a:pPr algn="ctr"/>
                <a:endParaRPr lang="en-US" sz="1100">
                  <a:solidFill>
                    <a:schemeClr val="bg1"/>
                  </a:solidFill>
                  <a:latin typeface="Georgia" panose="02040502050405020303" pitchFamily="18" charset="0"/>
                </a:endParaRPr>
              </a:p>
              <a:p>
                <a:pPr algn="ctr"/>
                <a:endParaRPr lang="en-US" sz="1100">
                  <a:solidFill>
                    <a:schemeClr val="bg1"/>
                  </a:solidFill>
                  <a:latin typeface="Georgia" panose="02040502050405020303" pitchFamily="18" charset="0"/>
                </a:endParaRPr>
              </a:p>
              <a:p>
                <a:pPr algn="ctr"/>
                <a:endParaRPr lang="en-US" sz="1100">
                  <a:solidFill>
                    <a:schemeClr val="bg1"/>
                  </a:solidFill>
                  <a:latin typeface="Georgia" panose="02040502050405020303" pitchFamily="18" charset="0"/>
                </a:endParaRPr>
              </a:p>
              <a:p>
                <a:pPr algn="ctr"/>
                <a:endParaRPr lang="en-US" sz="1100">
                  <a:solidFill>
                    <a:schemeClr val="bg1"/>
                  </a:solidFill>
                  <a:latin typeface="Georgia" panose="02040502050405020303" pitchFamily="18" charset="0"/>
                </a:endParaRPr>
              </a:p>
              <a:p>
                <a:pPr algn="ctr"/>
                <a:endParaRPr lang="en-US" sz="1100">
                  <a:solidFill>
                    <a:schemeClr val="bg1"/>
                  </a:solidFill>
                  <a:latin typeface="Georgia" panose="02040502050405020303" pitchFamily="18" charset="0"/>
                </a:endParaRPr>
              </a:p>
              <a:p>
                <a:pPr algn="ctr"/>
                <a:endParaRPr lang="en-US" sz="1100">
                  <a:solidFill>
                    <a:schemeClr val="bg1"/>
                  </a:solidFill>
                  <a:latin typeface="Georgia" panose="02040502050405020303" pitchFamily="18" charset="0"/>
                </a:endParaRPr>
              </a:p>
              <a:p>
                <a:pPr algn="ctr"/>
                <a:endParaRPr lang="en-US" sz="1100">
                  <a:solidFill>
                    <a:schemeClr val="bg1"/>
                  </a:solidFill>
                  <a:latin typeface="Georgia" panose="02040502050405020303" pitchFamily="18" charset="0"/>
                </a:endParaRPr>
              </a:p>
              <a:p>
                <a:pPr algn="ctr">
                  <a:lnSpc>
                    <a:spcPct val="150000"/>
                  </a:lnSpc>
                </a:pPr>
                <a:endParaRPr lang="en-US" sz="4800">
                  <a:solidFill>
                    <a:schemeClr val="bg1"/>
                  </a:solidFill>
                  <a:latin typeface="Georgia" panose="02040502050405020303" pitchFamily="18" charset="0"/>
                </a:endParaRPr>
              </a:p>
              <a:p>
                <a:pPr algn="just"/>
                <a:r>
                  <a:rPr lang="en-US" sz="3200">
                    <a:solidFill>
                      <a:schemeClr val="bg1"/>
                    </a:solidFill>
                    <a:latin typeface="Georgia" panose="02040502050405020303" pitchFamily="18" charset="0"/>
                  </a:rPr>
                  <a:t>This experiment has two major parts, the first involving oxygen and the second involving sulfur hexafluoride. For the oxygen data, test cells were placed in the HYLDE’s magnetic field to simulate low-gravity. The purpose of this data was to analyze the universal critical exponents, isothermal compressibility </a:t>
                </a:r>
                <a14:m>
                  <m:oMath xmlns:m="http://schemas.openxmlformats.org/officeDocument/2006/math">
                    <m:sSub>
                      <m:sSubPr>
                        <m:ctrlPr>
                          <a:rPr lang="en-US" sz="3200" i="1" smtClean="0">
                            <a:solidFill>
                              <a:schemeClr val="bg1"/>
                            </a:solidFill>
                            <a:latin typeface="Cambria Math" panose="02040503050406030204" pitchFamily="18" charset="0"/>
                          </a:rPr>
                        </m:ctrlPr>
                      </m:sSubPr>
                      <m:e>
                        <m:r>
                          <a:rPr lang="en-US" sz="3200" b="0" i="1" smtClean="0">
                            <a:solidFill>
                              <a:schemeClr val="bg1"/>
                            </a:solidFill>
                            <a:latin typeface="Cambria Math" panose="02040503050406030204" pitchFamily="18" charset="0"/>
                          </a:rPr>
                          <m:t>𝐾</m:t>
                        </m:r>
                      </m:e>
                      <m:sub>
                        <m:r>
                          <a:rPr lang="en-US" sz="3200" b="0" i="1" smtClean="0">
                            <a:solidFill>
                              <a:schemeClr val="bg1"/>
                            </a:solidFill>
                            <a:latin typeface="Cambria Math" panose="02040503050406030204" pitchFamily="18" charset="0"/>
                          </a:rPr>
                          <m:t>𝑇</m:t>
                        </m:r>
                      </m:sub>
                    </m:sSub>
                  </m:oMath>
                </a14:m>
                <a:r>
                  <a:rPr lang="en-US" sz="3200">
                    <a:solidFill>
                      <a:schemeClr val="bg1"/>
                    </a:solidFill>
                    <a:latin typeface="Georgia" panose="02040502050405020303" pitchFamily="18" charset="0"/>
                  </a:rPr>
                  <a:t> and correlation length </a:t>
                </a:r>
                <a:r>
                  <a:rPr lang="el-GR" sz="3200">
                    <a:solidFill>
                      <a:schemeClr val="bg1"/>
                    </a:solidFill>
                    <a:latin typeface="Georgia" panose="02040502050405020303" pitchFamily="18" charset="0"/>
                  </a:rPr>
                  <a:t>ξ</a:t>
                </a:r>
                <a:r>
                  <a:rPr lang="en-US" sz="3200">
                    <a:solidFill>
                      <a:schemeClr val="bg1"/>
                    </a:solidFill>
                    <a:latin typeface="Georgia" panose="02040502050405020303" pitchFamily="18" charset="0"/>
                  </a:rPr>
                  <a:t>. Using a CCD camera, red, green, and blue light was shined through the cell during temperature quenches to measure transmission and the calculate turbidity. Using the equations,</a:t>
                </a:r>
              </a:p>
              <a:p>
                <a:pPr algn="ctr"/>
                <a14:m>
                  <m:oMath xmlns:m="http://schemas.openxmlformats.org/officeDocument/2006/math">
                    <m:r>
                      <a:rPr lang="en-US" sz="3200" b="0" i="1" smtClean="0">
                        <a:solidFill>
                          <a:schemeClr val="bg1"/>
                        </a:solidFill>
                        <a:latin typeface="Cambria Math" panose="02040503050406030204" pitchFamily="18" charset="0"/>
                      </a:rPr>
                      <m:t>𝑇</m:t>
                    </m:r>
                    <m:r>
                      <a:rPr lang="en-US" sz="3200" b="0" i="1" smtClean="0">
                        <a:solidFill>
                          <a:schemeClr val="bg1"/>
                        </a:solidFill>
                        <a:latin typeface="Cambria Math" panose="02040503050406030204" pitchFamily="18" charset="0"/>
                      </a:rPr>
                      <m:t>=</m:t>
                    </m:r>
                    <m:f>
                      <m:fPr>
                        <m:ctrlPr>
                          <a:rPr lang="en-US" sz="3200" b="0" i="1" smtClean="0">
                            <a:solidFill>
                              <a:schemeClr val="bg1"/>
                            </a:solidFill>
                            <a:latin typeface="Cambria Math" panose="02040503050406030204" pitchFamily="18" charset="0"/>
                          </a:rPr>
                        </m:ctrlPr>
                      </m:fPr>
                      <m:num>
                        <m:sSub>
                          <m:sSubPr>
                            <m:ctrlPr>
                              <a:rPr lang="en-US" sz="3200" b="0" i="1" smtClean="0">
                                <a:solidFill>
                                  <a:schemeClr val="bg1"/>
                                </a:solidFill>
                                <a:latin typeface="Cambria Math" panose="02040503050406030204" pitchFamily="18" charset="0"/>
                              </a:rPr>
                            </m:ctrlPr>
                          </m:sSubPr>
                          <m:e>
                            <m:r>
                              <a:rPr lang="en-US" sz="3200" b="0" i="1" smtClean="0">
                                <a:solidFill>
                                  <a:schemeClr val="bg1"/>
                                </a:solidFill>
                                <a:latin typeface="Cambria Math" panose="02040503050406030204" pitchFamily="18" charset="0"/>
                              </a:rPr>
                              <m:t>𝐼</m:t>
                            </m:r>
                          </m:e>
                          <m:sub>
                            <m:r>
                              <a:rPr lang="en-US" sz="3200" b="0" i="1" smtClean="0">
                                <a:solidFill>
                                  <a:schemeClr val="bg1"/>
                                </a:solidFill>
                                <a:latin typeface="Cambria Math" panose="02040503050406030204" pitchFamily="18" charset="0"/>
                              </a:rPr>
                              <m:t>𝑇</m:t>
                            </m:r>
                          </m:sub>
                        </m:sSub>
                      </m:num>
                      <m:den>
                        <m:sSub>
                          <m:sSubPr>
                            <m:ctrlPr>
                              <a:rPr lang="en-US" sz="3200" b="0" i="1" smtClean="0">
                                <a:solidFill>
                                  <a:schemeClr val="bg1"/>
                                </a:solidFill>
                                <a:latin typeface="Cambria Math" panose="02040503050406030204" pitchFamily="18" charset="0"/>
                              </a:rPr>
                            </m:ctrlPr>
                          </m:sSubPr>
                          <m:e>
                            <m:r>
                              <a:rPr lang="en-US" sz="3200" b="0" i="1" smtClean="0">
                                <a:solidFill>
                                  <a:schemeClr val="bg1"/>
                                </a:solidFill>
                                <a:latin typeface="Cambria Math" panose="02040503050406030204" pitchFamily="18" charset="0"/>
                              </a:rPr>
                              <m:t>𝐼</m:t>
                            </m:r>
                          </m:e>
                          <m:sub>
                            <m:r>
                              <a:rPr lang="en-US" sz="3200" b="0" i="1" smtClean="0">
                                <a:solidFill>
                                  <a:schemeClr val="bg1"/>
                                </a:solidFill>
                                <a:latin typeface="Cambria Math" panose="02040503050406030204" pitchFamily="18" charset="0"/>
                              </a:rPr>
                              <m:t>0</m:t>
                            </m:r>
                          </m:sub>
                        </m:sSub>
                      </m:den>
                    </m:f>
                  </m:oMath>
                </a14:m>
                <a:r>
                  <a:rPr lang="en-US" sz="3200">
                    <a:solidFill>
                      <a:schemeClr val="bg1"/>
                    </a:solidFill>
                    <a:latin typeface="Georgia" panose="02040502050405020303" pitchFamily="18" charset="0"/>
                  </a:rPr>
                  <a:t>									</a:t>
                </a:r>
                <a14:m>
                  <m:oMath xmlns:m="http://schemas.openxmlformats.org/officeDocument/2006/math">
                    <m:r>
                      <m:rPr>
                        <m:sty m:val="p"/>
                      </m:rPr>
                      <a:rPr lang="el-GR" sz="3200" i="1" smtClean="0">
                        <a:solidFill>
                          <a:schemeClr val="bg1"/>
                        </a:solidFill>
                        <a:latin typeface="Cambria Math" panose="02040503050406030204" pitchFamily="18" charset="0"/>
                      </a:rPr>
                      <m:t>τ</m:t>
                    </m:r>
                    <m:r>
                      <a:rPr lang="en-US" sz="3200" b="0" i="1" smtClean="0">
                        <a:solidFill>
                          <a:schemeClr val="bg1"/>
                        </a:solidFill>
                        <a:latin typeface="Cambria Math" panose="02040503050406030204" pitchFamily="18" charset="0"/>
                      </a:rPr>
                      <m:t>=</m:t>
                    </m:r>
                    <m:r>
                      <a:rPr lang="en-US" sz="3200" b="0" i="0" smtClean="0">
                        <a:solidFill>
                          <a:schemeClr val="bg1"/>
                        </a:solidFill>
                        <a:latin typeface="Cambria Math" panose="02040503050406030204" pitchFamily="18" charset="0"/>
                      </a:rPr>
                      <m:t>−</m:t>
                    </m:r>
                    <m:f>
                      <m:fPr>
                        <m:ctrlPr>
                          <a:rPr lang="en-US" sz="3200" b="0" i="1" smtClean="0">
                            <a:solidFill>
                              <a:schemeClr val="bg1"/>
                            </a:solidFill>
                            <a:latin typeface="Cambria Math" panose="02040503050406030204" pitchFamily="18" charset="0"/>
                          </a:rPr>
                        </m:ctrlPr>
                      </m:fPr>
                      <m:num>
                        <m:r>
                          <a:rPr lang="en-US" sz="3200" b="0" i="1" smtClean="0">
                            <a:solidFill>
                              <a:schemeClr val="bg1"/>
                            </a:solidFill>
                            <a:latin typeface="Cambria Math" panose="02040503050406030204" pitchFamily="18" charset="0"/>
                          </a:rPr>
                          <m:t>1</m:t>
                        </m:r>
                      </m:num>
                      <m:den>
                        <m:r>
                          <a:rPr lang="en-US" sz="3200" b="0" i="1" smtClean="0">
                            <a:solidFill>
                              <a:schemeClr val="bg1"/>
                            </a:solidFill>
                            <a:latin typeface="Cambria Math" panose="02040503050406030204" pitchFamily="18" charset="0"/>
                          </a:rPr>
                          <m:t>𝑒</m:t>
                        </m:r>
                      </m:den>
                    </m:f>
                    <m:r>
                      <m:rPr>
                        <m:sty m:val="p"/>
                      </m:rPr>
                      <a:rPr lang="en-US" sz="3200" b="0" i="0" smtClean="0">
                        <a:solidFill>
                          <a:schemeClr val="bg1"/>
                        </a:solidFill>
                        <a:latin typeface="Cambria Math" panose="02040503050406030204" pitchFamily="18" charset="0"/>
                      </a:rPr>
                      <m:t>ln</m:t>
                    </m:r>
                    <m:r>
                      <a:rPr lang="en-US" sz="3200" b="0" i="1" smtClean="0">
                        <a:solidFill>
                          <a:schemeClr val="bg1"/>
                        </a:solidFill>
                        <a:latin typeface="Cambria Math" panose="02040503050406030204" pitchFamily="18" charset="0"/>
                      </a:rPr>
                      <m:t>⁡(</m:t>
                    </m:r>
                    <m:f>
                      <m:fPr>
                        <m:ctrlPr>
                          <a:rPr lang="en-US" sz="3200" b="0" i="1" smtClean="0">
                            <a:solidFill>
                              <a:schemeClr val="bg1"/>
                            </a:solidFill>
                            <a:latin typeface="Cambria Math" panose="02040503050406030204" pitchFamily="18" charset="0"/>
                          </a:rPr>
                        </m:ctrlPr>
                      </m:fPr>
                      <m:num>
                        <m:sSub>
                          <m:sSubPr>
                            <m:ctrlPr>
                              <a:rPr lang="en-US" sz="3200" b="0" i="1" smtClean="0">
                                <a:solidFill>
                                  <a:schemeClr val="bg1"/>
                                </a:solidFill>
                                <a:latin typeface="Cambria Math" panose="02040503050406030204" pitchFamily="18" charset="0"/>
                              </a:rPr>
                            </m:ctrlPr>
                          </m:sSubPr>
                          <m:e>
                            <m:r>
                              <a:rPr lang="en-US" sz="3200" b="0" i="1" smtClean="0">
                                <a:solidFill>
                                  <a:schemeClr val="bg1"/>
                                </a:solidFill>
                                <a:latin typeface="Cambria Math" panose="02040503050406030204" pitchFamily="18" charset="0"/>
                              </a:rPr>
                              <m:t>𝐼</m:t>
                            </m:r>
                          </m:e>
                          <m:sub>
                            <m:r>
                              <a:rPr lang="en-US" sz="3200" b="0" i="1" smtClean="0">
                                <a:solidFill>
                                  <a:schemeClr val="bg1"/>
                                </a:solidFill>
                                <a:latin typeface="Cambria Math" panose="02040503050406030204" pitchFamily="18" charset="0"/>
                              </a:rPr>
                              <m:t>𝑇</m:t>
                            </m:r>
                          </m:sub>
                        </m:sSub>
                      </m:num>
                      <m:den>
                        <m:sSub>
                          <m:sSubPr>
                            <m:ctrlPr>
                              <a:rPr lang="en-US" sz="3200" b="0" i="1" smtClean="0">
                                <a:solidFill>
                                  <a:schemeClr val="bg1"/>
                                </a:solidFill>
                                <a:latin typeface="Cambria Math" panose="02040503050406030204" pitchFamily="18" charset="0"/>
                              </a:rPr>
                            </m:ctrlPr>
                          </m:sSubPr>
                          <m:e>
                            <m:r>
                              <a:rPr lang="en-US" sz="3200" b="0" i="1" smtClean="0">
                                <a:solidFill>
                                  <a:schemeClr val="bg1"/>
                                </a:solidFill>
                                <a:latin typeface="Cambria Math" panose="02040503050406030204" pitchFamily="18" charset="0"/>
                              </a:rPr>
                              <m:t>𝐼</m:t>
                            </m:r>
                          </m:e>
                          <m:sub>
                            <m:r>
                              <a:rPr lang="en-US" sz="3200" b="0" i="1" smtClean="0">
                                <a:solidFill>
                                  <a:schemeClr val="bg1"/>
                                </a:solidFill>
                                <a:latin typeface="Cambria Math" panose="02040503050406030204" pitchFamily="18" charset="0"/>
                              </a:rPr>
                              <m:t>0</m:t>
                            </m:r>
                          </m:sub>
                        </m:sSub>
                      </m:den>
                    </m:f>
                    <m:r>
                      <a:rPr lang="en-US" sz="3200" b="0" i="1" smtClean="0">
                        <a:solidFill>
                          <a:schemeClr val="bg1"/>
                        </a:solidFill>
                        <a:latin typeface="Cambria Math" panose="02040503050406030204" pitchFamily="18" charset="0"/>
                      </a:rPr>
                      <m:t>)</m:t>
                    </m:r>
                  </m:oMath>
                </a14:m>
                <a:endParaRPr lang="en-US" sz="3200">
                  <a:solidFill>
                    <a:schemeClr val="bg1"/>
                  </a:solidFill>
                  <a:latin typeface="Georgia" panose="02040502050405020303" pitchFamily="18" charset="0"/>
                </a:endParaRPr>
              </a:p>
              <a:p>
                <a:pPr algn="just"/>
                <a:r>
                  <a:rPr lang="en-US" sz="3200">
                    <a:solidFill>
                      <a:schemeClr val="bg1"/>
                    </a:solidFill>
                    <a:latin typeface="Georgia" panose="02040502050405020303" pitchFamily="18" charset="0"/>
                  </a:rPr>
                  <a:t>The calculated transmission (1) was used to calculate experimental turbidity (2) and using equation (3) we find critical exponents, isothermal compressibility, and correlation length.</a:t>
                </a:r>
              </a:p>
              <a:p>
                <a:pPr algn="ctr"/>
                <a14:m>
                  <m:oMathPara xmlns:m="http://schemas.openxmlformats.org/officeDocument/2006/math">
                    <m:oMathParaPr>
                      <m:jc m:val="centerGroup"/>
                    </m:oMathParaPr>
                    <m:oMath xmlns:m="http://schemas.openxmlformats.org/officeDocument/2006/math">
                      <m:r>
                        <m:rPr>
                          <m:sty m:val="p"/>
                        </m:rPr>
                        <a:rPr lang="el-GR" sz="3200" i="1" smtClean="0">
                          <a:solidFill>
                            <a:schemeClr val="bg1"/>
                          </a:solidFill>
                          <a:latin typeface="Cambria Math" panose="02040503050406030204" pitchFamily="18" charset="0"/>
                        </a:rPr>
                        <m:t>τ</m:t>
                      </m:r>
                      <m:r>
                        <a:rPr lang="en-US" sz="3200" b="0" i="1" smtClean="0">
                          <a:solidFill>
                            <a:schemeClr val="bg1"/>
                          </a:solidFill>
                          <a:latin typeface="Cambria Math" panose="02040503050406030204" pitchFamily="18" charset="0"/>
                        </a:rPr>
                        <m:t>=</m:t>
                      </m:r>
                      <m:r>
                        <a:rPr lang="en-US" sz="3200" b="0" i="1" smtClean="0">
                          <a:solidFill>
                            <a:schemeClr val="bg1"/>
                          </a:solidFill>
                          <a:latin typeface="Cambria Math" panose="02040503050406030204" pitchFamily="18" charset="0"/>
                        </a:rPr>
                        <m:t>𝐴</m:t>
                      </m:r>
                      <m:sSub>
                        <m:sSubPr>
                          <m:ctrlPr>
                            <a:rPr lang="en-US" sz="3200" b="0" i="1" smtClean="0">
                              <a:solidFill>
                                <a:schemeClr val="bg1"/>
                              </a:solidFill>
                              <a:latin typeface="Cambria Math" panose="02040503050406030204" pitchFamily="18" charset="0"/>
                            </a:rPr>
                          </m:ctrlPr>
                        </m:sSubPr>
                        <m:e>
                          <m:r>
                            <a:rPr lang="en-US" sz="3200" b="0" i="1" smtClean="0">
                              <a:solidFill>
                                <a:schemeClr val="bg1"/>
                              </a:solidFill>
                              <a:latin typeface="Cambria Math" panose="02040503050406030204" pitchFamily="18" charset="0"/>
                            </a:rPr>
                            <m:t>𝑇</m:t>
                          </m:r>
                        </m:e>
                        <m:sub>
                          <m:r>
                            <a:rPr lang="en-US" sz="3200" b="0" i="1" smtClean="0">
                              <a:solidFill>
                                <a:schemeClr val="bg1"/>
                              </a:solidFill>
                              <a:latin typeface="Cambria Math" panose="02040503050406030204" pitchFamily="18" charset="0"/>
                            </a:rPr>
                            <m:t>𝑐</m:t>
                          </m:r>
                        </m:sub>
                      </m:sSub>
                      <m:d>
                        <m:dPr>
                          <m:ctrlPr>
                            <a:rPr lang="en-US" sz="3200" b="0" i="1" smtClean="0">
                              <a:solidFill>
                                <a:schemeClr val="bg1"/>
                              </a:solidFill>
                              <a:latin typeface="Cambria Math" panose="02040503050406030204" pitchFamily="18" charset="0"/>
                            </a:rPr>
                          </m:ctrlPr>
                        </m:dPr>
                        <m:e>
                          <m:r>
                            <a:rPr lang="en-US" sz="3200" b="0" i="1" smtClean="0">
                              <a:solidFill>
                                <a:schemeClr val="bg1"/>
                              </a:solidFill>
                              <a:latin typeface="Cambria Math" panose="02040503050406030204" pitchFamily="18" charset="0"/>
                            </a:rPr>
                            <m:t>1+</m:t>
                          </m:r>
                          <m:r>
                            <m:rPr>
                              <m:sty m:val="p"/>
                            </m:rPr>
                            <a:rPr lang="el-GR" sz="3200" b="0" i="1" smtClean="0">
                              <a:solidFill>
                                <a:schemeClr val="bg1"/>
                              </a:solidFill>
                              <a:latin typeface="Cambria Math" panose="02040503050406030204" pitchFamily="18" charset="0"/>
                            </a:rPr>
                            <m:t>ε</m:t>
                          </m:r>
                        </m:e>
                      </m:d>
                      <m:sSub>
                        <m:sSubPr>
                          <m:ctrlPr>
                            <a:rPr lang="en-US" sz="3200" b="0" i="1" smtClean="0">
                              <a:solidFill>
                                <a:schemeClr val="bg1"/>
                              </a:solidFill>
                              <a:latin typeface="Cambria Math" panose="02040503050406030204" pitchFamily="18" charset="0"/>
                            </a:rPr>
                          </m:ctrlPr>
                        </m:sSubPr>
                        <m:e>
                          <m:r>
                            <a:rPr lang="en-US" sz="3200" b="0" i="1" smtClean="0">
                              <a:solidFill>
                                <a:schemeClr val="bg1"/>
                              </a:solidFill>
                              <a:latin typeface="Cambria Math" panose="02040503050406030204" pitchFamily="18" charset="0"/>
                            </a:rPr>
                            <m:t>𝑘</m:t>
                          </m:r>
                        </m:e>
                        <m:sub>
                          <m:r>
                            <a:rPr lang="en-US" sz="3200" b="0" i="1" smtClean="0">
                              <a:solidFill>
                                <a:schemeClr val="bg1"/>
                              </a:solidFill>
                              <a:latin typeface="Cambria Math" panose="02040503050406030204" pitchFamily="18" charset="0"/>
                            </a:rPr>
                            <m:t>𝑇</m:t>
                          </m:r>
                          <m:r>
                            <a:rPr lang="en-US" sz="3200" b="0" i="1" smtClean="0">
                              <a:solidFill>
                                <a:schemeClr val="bg1"/>
                              </a:solidFill>
                              <a:latin typeface="Cambria Math" panose="02040503050406030204" pitchFamily="18" charset="0"/>
                            </a:rPr>
                            <m:t>0</m:t>
                          </m:r>
                        </m:sub>
                      </m:sSub>
                      <m:sSup>
                        <m:sSupPr>
                          <m:ctrlPr>
                            <a:rPr lang="el-GR" sz="3200" b="0" i="1" smtClean="0">
                              <a:solidFill>
                                <a:schemeClr val="bg1"/>
                              </a:solidFill>
                              <a:latin typeface="Cambria Math" panose="02040503050406030204" pitchFamily="18" charset="0"/>
                            </a:rPr>
                          </m:ctrlPr>
                        </m:sSupPr>
                        <m:e>
                          <m:r>
                            <m:rPr>
                              <m:sty m:val="p"/>
                            </m:rPr>
                            <a:rPr lang="el-GR" sz="3200" b="0" i="1" smtClean="0">
                              <a:solidFill>
                                <a:schemeClr val="bg1"/>
                              </a:solidFill>
                              <a:latin typeface="Cambria Math" panose="02040503050406030204" pitchFamily="18" charset="0"/>
                            </a:rPr>
                            <m:t>ε</m:t>
                          </m:r>
                        </m:e>
                        <m:sup>
                          <m:r>
                            <a:rPr lang="en-US" sz="3200" b="0" i="1" smtClean="0">
                              <a:solidFill>
                                <a:schemeClr val="bg1"/>
                              </a:solidFill>
                              <a:latin typeface="Cambria Math" panose="02040503050406030204" pitchFamily="18" charset="0"/>
                            </a:rPr>
                            <m:t>−1.24</m:t>
                          </m:r>
                        </m:sup>
                      </m:sSup>
                      <m:r>
                        <a:rPr lang="en-US" sz="3200" b="0" i="1" smtClean="0">
                          <a:solidFill>
                            <a:schemeClr val="bg1"/>
                          </a:solidFill>
                          <a:latin typeface="Cambria Math" panose="02040503050406030204" pitchFamily="18" charset="0"/>
                        </a:rPr>
                        <m:t>𝐹</m:t>
                      </m:r>
                      <m:d>
                        <m:dPr>
                          <m:ctrlPr>
                            <a:rPr lang="en-US" sz="3200" b="0" i="1" smtClean="0">
                              <a:solidFill>
                                <a:schemeClr val="bg1"/>
                              </a:solidFill>
                              <a:latin typeface="Cambria Math" panose="02040503050406030204" pitchFamily="18" charset="0"/>
                            </a:rPr>
                          </m:ctrlPr>
                        </m:dPr>
                        <m:e>
                          <m:r>
                            <a:rPr lang="en-US" sz="3200" b="0" i="1" smtClean="0">
                              <a:solidFill>
                                <a:schemeClr val="bg1"/>
                              </a:solidFill>
                              <a:latin typeface="Cambria Math" panose="02040503050406030204" pitchFamily="18" charset="0"/>
                            </a:rPr>
                            <m:t>𝑎</m:t>
                          </m:r>
                        </m:e>
                      </m:d>
                      <m:r>
                        <a:rPr lang="en-US" sz="3200" b="0" i="1" smtClean="0">
                          <a:solidFill>
                            <a:schemeClr val="bg1"/>
                          </a:solidFill>
                          <a:latin typeface="Cambria Math" panose="02040503050406030204" pitchFamily="18" charset="0"/>
                        </a:rPr>
                        <m:t>+</m:t>
                      </m:r>
                      <m:sSub>
                        <m:sSubPr>
                          <m:ctrlPr>
                            <a:rPr lang="en-US" sz="3200" b="0" i="1" smtClean="0">
                              <a:solidFill>
                                <a:schemeClr val="bg1"/>
                              </a:solidFill>
                              <a:latin typeface="Cambria Math" panose="02040503050406030204" pitchFamily="18" charset="0"/>
                            </a:rPr>
                          </m:ctrlPr>
                        </m:sSubPr>
                        <m:e>
                          <m:r>
                            <m:rPr>
                              <m:sty m:val="p"/>
                            </m:rPr>
                            <a:rPr lang="el-GR" sz="3200" b="0" i="1" smtClean="0">
                              <a:solidFill>
                                <a:schemeClr val="bg1"/>
                              </a:solidFill>
                              <a:latin typeface="Cambria Math" panose="02040503050406030204" pitchFamily="18" charset="0"/>
                            </a:rPr>
                            <m:t>τ</m:t>
                          </m:r>
                        </m:e>
                        <m:sub>
                          <m:r>
                            <a:rPr lang="en-US" sz="3200" b="0" i="1" smtClean="0">
                              <a:solidFill>
                                <a:schemeClr val="bg1"/>
                              </a:solidFill>
                              <a:latin typeface="Cambria Math" panose="02040503050406030204" pitchFamily="18" charset="0"/>
                            </a:rPr>
                            <m:t>𝐵</m:t>
                          </m:r>
                        </m:sub>
                      </m:sSub>
                    </m:oMath>
                  </m:oMathPara>
                </a14:m>
                <a:endParaRPr lang="en-US" sz="3200">
                  <a:solidFill>
                    <a:schemeClr val="bg1"/>
                  </a:solidFill>
                  <a:latin typeface="Georgia" panose="02040502050405020303" pitchFamily="18" charset="0"/>
                </a:endParaRPr>
              </a:p>
              <a:p>
                <a:pPr algn="just"/>
                <a:r>
                  <a:rPr lang="en-US" sz="3200">
                    <a:solidFill>
                      <a:schemeClr val="bg1"/>
                    </a:solidFill>
                    <a:latin typeface="Georgia" panose="02040502050405020303" pitchFamily="18" charset="0"/>
                  </a:rPr>
                  <a:t>For sulfur hexafluoride, the coalescence of bubbles/droplets after a 0.2 </a:t>
                </a:r>
                <a:r>
                  <a:rPr lang="en-US" sz="3200" err="1">
                    <a:solidFill>
                      <a:schemeClr val="bg1"/>
                    </a:solidFill>
                    <a:latin typeface="Georgia" panose="02040502050405020303" pitchFamily="18" charset="0"/>
                  </a:rPr>
                  <a:t>mK</a:t>
                </a:r>
                <a:r>
                  <a:rPr lang="en-US" sz="3200">
                    <a:solidFill>
                      <a:schemeClr val="bg1"/>
                    </a:solidFill>
                    <a:latin typeface="Georgia" panose="02040502050405020303" pitchFamily="18" charset="0"/>
                  </a:rPr>
                  <a:t>  temperature quench was studied. Using the software </a:t>
                </a:r>
                <a:r>
                  <a:rPr lang="en-US" sz="3200" err="1">
                    <a:solidFill>
                      <a:schemeClr val="bg1"/>
                    </a:solidFill>
                    <a:latin typeface="Georgia" panose="02040502050405020303" pitchFamily="18" charset="0"/>
                  </a:rPr>
                  <a:t>iSolve</a:t>
                </a:r>
                <a:r>
                  <a:rPr lang="en-US" sz="3200">
                    <a:solidFill>
                      <a:schemeClr val="bg1"/>
                    </a:solidFill>
                    <a:latin typeface="Georgia" panose="02040502050405020303" pitchFamily="18" charset="0"/>
                  </a:rPr>
                  <a:t>, each vapor or gas bubble could be measured. These measurements were compared to time from the original critical temperature quench.</a:t>
                </a:r>
              </a:p>
            </p:txBody>
          </p:sp>
        </mc:Choice>
        <mc:Fallback xmlns="">
          <p:sp>
            <p:nvSpPr>
              <p:cNvPr id="27" name="TextBox 26"/>
              <p:cNvSpPr txBox="1">
                <a:spLocks noRot="1" noChangeAspect="1" noMove="1" noResize="1" noEditPoints="1" noAdjustHandles="1" noChangeArrowheads="1" noChangeShapeType="1" noTextEdit="1"/>
              </p:cNvSpPr>
              <p:nvPr/>
            </p:nvSpPr>
            <p:spPr>
              <a:xfrm>
                <a:off x="247414" y="5284985"/>
                <a:ext cx="14142354" cy="27475598"/>
              </a:xfrm>
              <a:prstGeom prst="rect">
                <a:avLst/>
              </a:prstGeom>
              <a:blipFill>
                <a:blip r:embed="rId10"/>
                <a:stretch>
                  <a:fillRect l="-1121" r="-1078"/>
                </a:stretch>
              </a:blipFill>
              <a:ln>
                <a:noFill/>
              </a:ln>
            </p:spPr>
            <p:txBody>
              <a:bodyPr/>
              <a:lstStyle/>
              <a:p>
                <a:r>
                  <a:rPr lang="en-US">
                    <a:noFill/>
                  </a:rPr>
                  <a:t> </a:t>
                </a:r>
              </a:p>
            </p:txBody>
          </p:sp>
        </mc:Fallback>
      </mc:AlternateContent>
      <p:grpSp>
        <p:nvGrpSpPr>
          <p:cNvPr id="23" name="Group 22"/>
          <p:cNvGrpSpPr/>
          <p:nvPr/>
        </p:nvGrpSpPr>
        <p:grpSpPr>
          <a:xfrm>
            <a:off x="4336919" y="16407298"/>
            <a:ext cx="3659155" cy="6241045"/>
            <a:chOff x="29736452" y="21846472"/>
            <a:chExt cx="3679713" cy="6899710"/>
          </a:xfrm>
        </p:grpSpPr>
        <p:pic>
          <p:nvPicPr>
            <p:cNvPr id="31" name="Picture 30"/>
            <p:cNvPicPr>
              <a:picLocks noChangeAspect="1"/>
            </p:cNvPicPr>
            <p:nvPr/>
          </p:nvPicPr>
          <p:blipFill rotWithShape="1">
            <a:blip r:embed="rId11"/>
            <a:srcRect l="17300" t="680" r="19053" b="5711"/>
            <a:stretch/>
          </p:blipFill>
          <p:spPr>
            <a:xfrm>
              <a:off x="29802399" y="21846472"/>
              <a:ext cx="3613766" cy="6899710"/>
            </a:xfrm>
            <a:prstGeom prst="rect">
              <a:avLst/>
            </a:prstGeom>
            <a:ln>
              <a:solidFill>
                <a:srgbClr val="6F6F6F"/>
              </a:solidFill>
            </a:ln>
          </p:spPr>
        </p:pic>
        <p:sp>
          <p:nvSpPr>
            <p:cNvPr id="33" name="TextBox 32"/>
            <p:cNvSpPr txBox="1"/>
            <p:nvPr/>
          </p:nvSpPr>
          <p:spPr>
            <a:xfrm>
              <a:off x="29736452" y="24688585"/>
              <a:ext cx="1359257" cy="731148"/>
            </a:xfrm>
            <a:prstGeom prst="rect">
              <a:avLst/>
            </a:prstGeom>
            <a:noFill/>
          </p:spPr>
          <p:txBody>
            <a:bodyPr wrap="square" rtlCol="0">
              <a:spAutoFit/>
            </a:bodyPr>
            <a:lstStyle/>
            <a:p>
              <a:pPr algn="ctr"/>
              <a:r>
                <a:rPr lang="en-US" sz="2000">
                  <a:latin typeface="Palatino Linotype" panose="02040502050505030304" pitchFamily="18" charset="0"/>
                </a:rPr>
                <a:t>Fluid-filled cell</a:t>
              </a:r>
            </a:p>
          </p:txBody>
        </p:sp>
        <p:cxnSp>
          <p:nvCxnSpPr>
            <p:cNvPr id="34" name="Straight Arrow Connector 33"/>
            <p:cNvCxnSpPr/>
            <p:nvPr/>
          </p:nvCxnSpPr>
          <p:spPr>
            <a:xfrm>
              <a:off x="30416070" y="25447192"/>
              <a:ext cx="1078445" cy="263074"/>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grpSp>
      <p:pic>
        <p:nvPicPr>
          <p:cNvPr id="29" name="Picture 28"/>
          <p:cNvPicPr>
            <a:picLocks noChangeAspect="1"/>
          </p:cNvPicPr>
          <p:nvPr/>
        </p:nvPicPr>
        <p:blipFill rotWithShape="1">
          <a:blip r:embed="rId12"/>
          <a:srcRect l="7590" t="4784" r="3248" b="1504"/>
          <a:stretch/>
        </p:blipFill>
        <p:spPr>
          <a:xfrm>
            <a:off x="8273341" y="16401123"/>
            <a:ext cx="3024519" cy="2732390"/>
          </a:xfrm>
          <a:prstGeom prst="rect">
            <a:avLst/>
          </a:prstGeom>
        </p:spPr>
      </p:pic>
      <p:sp>
        <p:nvSpPr>
          <p:cNvPr id="40" name="TextBox 39"/>
          <p:cNvSpPr txBox="1"/>
          <p:nvPr/>
        </p:nvSpPr>
        <p:spPr>
          <a:xfrm>
            <a:off x="12648516" y="18760407"/>
            <a:ext cx="499182" cy="309250"/>
          </a:xfrm>
          <a:prstGeom prst="rect">
            <a:avLst/>
          </a:prstGeom>
          <a:noFill/>
        </p:spPr>
        <p:txBody>
          <a:bodyPr wrap="square" rtlCol="0">
            <a:spAutoFit/>
          </a:bodyPr>
          <a:lstStyle/>
          <a:p>
            <a:endParaRPr lang="en-US" sz="2200" b="1">
              <a:latin typeface="Palatino Linotype" panose="02040502050505030304" pitchFamily="18" charset="0"/>
            </a:endParaRPr>
          </a:p>
        </p:txBody>
      </p:sp>
      <p:pic>
        <p:nvPicPr>
          <p:cNvPr id="28" name="Picture 27"/>
          <p:cNvPicPr>
            <a:picLocks noChangeAspect="1"/>
          </p:cNvPicPr>
          <p:nvPr/>
        </p:nvPicPr>
        <p:blipFill>
          <a:blip r:embed="rId13"/>
          <a:stretch>
            <a:fillRect/>
          </a:stretch>
        </p:blipFill>
        <p:spPr>
          <a:xfrm>
            <a:off x="545008" y="12069409"/>
            <a:ext cx="7451067" cy="3100540"/>
          </a:xfrm>
          <a:prstGeom prst="rect">
            <a:avLst/>
          </a:prstGeom>
        </p:spPr>
      </p:pic>
      <p:sp>
        <p:nvSpPr>
          <p:cNvPr id="41" name="TextBox 40"/>
          <p:cNvSpPr txBox="1"/>
          <p:nvPr/>
        </p:nvSpPr>
        <p:spPr>
          <a:xfrm>
            <a:off x="6882427" y="16251708"/>
            <a:ext cx="769774" cy="324886"/>
          </a:xfrm>
          <a:prstGeom prst="rect">
            <a:avLst/>
          </a:prstGeom>
          <a:noFill/>
        </p:spPr>
        <p:txBody>
          <a:bodyPr wrap="square" rtlCol="0">
            <a:spAutoFit/>
          </a:bodyPr>
          <a:lstStyle/>
          <a:p>
            <a:endParaRPr lang="en-US" sz="2200" b="1">
              <a:latin typeface="Palatino Linotype" panose="02040502050505030304" pitchFamily="18" charset="0"/>
            </a:endParaRPr>
          </a:p>
        </p:txBody>
      </p:sp>
      <p:pic>
        <p:nvPicPr>
          <p:cNvPr id="25" name="Picture 24"/>
          <p:cNvPicPr>
            <a:picLocks noChangeAspect="1"/>
          </p:cNvPicPr>
          <p:nvPr/>
        </p:nvPicPr>
        <p:blipFill rotWithShape="1">
          <a:blip r:embed="rId14"/>
          <a:srcRect l="22977" t="5994" r="19751" b="6824"/>
          <a:stretch/>
        </p:blipFill>
        <p:spPr>
          <a:xfrm>
            <a:off x="11659721" y="16370278"/>
            <a:ext cx="2379760" cy="4393406"/>
          </a:xfrm>
          <a:prstGeom prst="rect">
            <a:avLst/>
          </a:prstGeom>
        </p:spPr>
      </p:pic>
      <p:pic>
        <p:nvPicPr>
          <p:cNvPr id="26" name="Picture 25"/>
          <p:cNvPicPr>
            <a:picLocks noChangeAspect="1"/>
          </p:cNvPicPr>
          <p:nvPr/>
        </p:nvPicPr>
        <p:blipFill>
          <a:blip r:embed="rId15"/>
          <a:stretch>
            <a:fillRect/>
          </a:stretch>
        </p:blipFill>
        <p:spPr>
          <a:xfrm>
            <a:off x="8291651" y="12085393"/>
            <a:ext cx="5809058" cy="4077212"/>
          </a:xfrm>
          <a:prstGeom prst="rect">
            <a:avLst/>
          </a:prstGeom>
        </p:spPr>
      </p:pic>
      <p:pic>
        <p:nvPicPr>
          <p:cNvPr id="35" name="Picture 34"/>
          <p:cNvPicPr>
            <a:picLocks noChangeAspect="1"/>
          </p:cNvPicPr>
          <p:nvPr/>
        </p:nvPicPr>
        <p:blipFill>
          <a:blip r:embed="rId16"/>
          <a:stretch>
            <a:fillRect/>
          </a:stretch>
        </p:blipFill>
        <p:spPr>
          <a:xfrm>
            <a:off x="633064" y="16401123"/>
            <a:ext cx="3407574" cy="6247220"/>
          </a:xfrm>
          <a:prstGeom prst="rect">
            <a:avLst/>
          </a:prstGeom>
        </p:spPr>
      </p:pic>
      <p:sp>
        <p:nvSpPr>
          <p:cNvPr id="38" name="TextBox 37"/>
          <p:cNvSpPr txBox="1"/>
          <p:nvPr/>
        </p:nvSpPr>
        <p:spPr>
          <a:xfrm>
            <a:off x="540957" y="15254797"/>
            <a:ext cx="7455117" cy="707886"/>
          </a:xfrm>
          <a:prstGeom prst="rect">
            <a:avLst/>
          </a:prstGeom>
          <a:solidFill>
            <a:srgbClr val="495941"/>
          </a:solidFill>
        </p:spPr>
        <p:txBody>
          <a:bodyPr wrap="square" rtlCol="0">
            <a:spAutoFit/>
          </a:bodyPr>
          <a:lstStyle/>
          <a:p>
            <a:pPr algn="just"/>
            <a:r>
              <a:rPr lang="en-US" sz="2000">
                <a:solidFill>
                  <a:schemeClr val="bg1"/>
                </a:solidFill>
                <a:latin typeface="Georgia" panose="02040502050405020303" pitchFamily="18" charset="0"/>
              </a:rPr>
              <a:t>Figure 1: A data set comparing critical fluid experiments in gravity (top) and in a low gravity environment (bottom) (A). </a:t>
            </a:r>
          </a:p>
        </p:txBody>
      </p:sp>
      <p:grpSp>
        <p:nvGrpSpPr>
          <p:cNvPr id="74" name="Group 73"/>
          <p:cNvGrpSpPr/>
          <p:nvPr/>
        </p:nvGrpSpPr>
        <p:grpSpPr>
          <a:xfrm>
            <a:off x="14710947" y="5284984"/>
            <a:ext cx="14264642" cy="16158270"/>
            <a:chOff x="14710947" y="5284984"/>
            <a:chExt cx="14264642" cy="16158270"/>
          </a:xfrm>
        </p:grpSpPr>
        <p:sp>
          <p:nvSpPr>
            <p:cNvPr id="44" name="TextBox 43"/>
            <p:cNvSpPr txBox="1"/>
            <p:nvPr/>
          </p:nvSpPr>
          <p:spPr>
            <a:xfrm>
              <a:off x="14710949" y="5284984"/>
              <a:ext cx="14264640" cy="16158270"/>
            </a:xfrm>
            <a:prstGeom prst="rect">
              <a:avLst/>
            </a:prstGeom>
            <a:solidFill>
              <a:srgbClr val="869D7A"/>
            </a:solidFill>
          </p:spPr>
          <p:txBody>
            <a:bodyPr wrap="square" rtlCol="0">
              <a:spAutoFit/>
            </a:bodyPr>
            <a:lstStyle/>
            <a:p>
              <a:pPr algn="ctr"/>
              <a:endParaRPr lang="en-US" sz="4800">
                <a:solidFill>
                  <a:schemeClr val="bg1"/>
                </a:solidFill>
                <a:latin typeface="Georgia" panose="02040502050405020303" pitchFamily="18" charset="0"/>
              </a:endParaRPr>
            </a:p>
            <a:p>
              <a:pPr algn="ctr"/>
              <a:endParaRPr lang="en-US" sz="2000">
                <a:solidFill>
                  <a:schemeClr val="bg1"/>
                </a:solidFill>
                <a:latin typeface="Georgia" panose="02040502050405020303" pitchFamily="18" charset="0"/>
              </a:endParaRPr>
            </a:p>
            <a:p>
              <a:pPr algn="ctr"/>
              <a:endParaRPr lang="en-US" sz="2000">
                <a:solidFill>
                  <a:schemeClr val="bg1"/>
                </a:solidFill>
                <a:latin typeface="Georgia" panose="02040502050405020303" pitchFamily="18" charset="0"/>
              </a:endParaRPr>
            </a:p>
            <a:p>
              <a:pPr algn="ctr"/>
              <a:endParaRPr lang="en-US" sz="2000">
                <a:solidFill>
                  <a:schemeClr val="bg1"/>
                </a:solidFill>
                <a:latin typeface="Georgia" panose="02040502050405020303" pitchFamily="18" charset="0"/>
              </a:endParaRPr>
            </a:p>
            <a:p>
              <a:pPr algn="ctr"/>
              <a:endParaRPr lang="en-US" sz="2000">
                <a:solidFill>
                  <a:schemeClr val="bg1"/>
                </a:solidFill>
                <a:latin typeface="Georgia" panose="02040502050405020303" pitchFamily="18" charset="0"/>
              </a:endParaRPr>
            </a:p>
            <a:p>
              <a:pPr algn="ctr"/>
              <a:endParaRPr lang="en-US" sz="2000">
                <a:solidFill>
                  <a:schemeClr val="bg1"/>
                </a:solidFill>
                <a:latin typeface="Georgia" panose="02040502050405020303" pitchFamily="18" charset="0"/>
              </a:endParaRPr>
            </a:p>
            <a:p>
              <a:pPr algn="ctr"/>
              <a:endParaRPr lang="en-US" sz="2000">
                <a:solidFill>
                  <a:schemeClr val="bg1"/>
                </a:solidFill>
                <a:latin typeface="Georgia" panose="02040502050405020303" pitchFamily="18" charset="0"/>
              </a:endParaRPr>
            </a:p>
            <a:p>
              <a:pPr algn="ctr"/>
              <a:endParaRPr lang="en-US" sz="2000">
                <a:solidFill>
                  <a:schemeClr val="bg1"/>
                </a:solidFill>
                <a:latin typeface="Georgia" panose="02040502050405020303" pitchFamily="18" charset="0"/>
              </a:endParaRPr>
            </a:p>
            <a:p>
              <a:pPr algn="ctr"/>
              <a:endParaRPr lang="en-US" sz="2000">
                <a:solidFill>
                  <a:schemeClr val="bg1"/>
                </a:solidFill>
                <a:latin typeface="Georgia" panose="02040502050405020303" pitchFamily="18" charset="0"/>
              </a:endParaRPr>
            </a:p>
            <a:p>
              <a:pPr algn="ctr"/>
              <a:endParaRPr lang="en-US" sz="2000">
                <a:solidFill>
                  <a:schemeClr val="bg1"/>
                </a:solidFill>
                <a:latin typeface="Georgia" panose="02040502050405020303" pitchFamily="18" charset="0"/>
              </a:endParaRPr>
            </a:p>
            <a:p>
              <a:pPr algn="ctr"/>
              <a:endParaRPr lang="en-US" sz="4800">
                <a:solidFill>
                  <a:schemeClr val="bg1"/>
                </a:solidFill>
                <a:latin typeface="Georgia" panose="02040502050405020303" pitchFamily="18" charset="0"/>
              </a:endParaRPr>
            </a:p>
            <a:p>
              <a:pPr algn="ctr"/>
              <a:endParaRPr lang="en-US" sz="4800">
                <a:solidFill>
                  <a:schemeClr val="bg1"/>
                </a:solidFill>
                <a:latin typeface="Georgia" panose="02040502050405020303" pitchFamily="18" charset="0"/>
              </a:endParaRPr>
            </a:p>
            <a:p>
              <a:pPr algn="ctr"/>
              <a:endParaRPr lang="en-US" sz="4800">
                <a:solidFill>
                  <a:schemeClr val="bg1"/>
                </a:solidFill>
                <a:latin typeface="Georgia" panose="02040502050405020303" pitchFamily="18" charset="0"/>
              </a:endParaRPr>
            </a:p>
            <a:p>
              <a:pPr algn="ctr"/>
              <a:endParaRPr lang="en-US" sz="4800">
                <a:solidFill>
                  <a:schemeClr val="bg1"/>
                </a:solidFill>
                <a:latin typeface="Georgia" panose="02040502050405020303" pitchFamily="18" charset="0"/>
              </a:endParaRPr>
            </a:p>
            <a:p>
              <a:pPr algn="ctr"/>
              <a:endParaRPr lang="en-US" sz="4800">
                <a:solidFill>
                  <a:schemeClr val="bg1"/>
                </a:solidFill>
                <a:latin typeface="Georgia" panose="02040502050405020303" pitchFamily="18" charset="0"/>
              </a:endParaRPr>
            </a:p>
            <a:p>
              <a:pPr algn="ctr"/>
              <a:endParaRPr lang="en-US" sz="4800">
                <a:solidFill>
                  <a:schemeClr val="bg1"/>
                </a:solidFill>
                <a:latin typeface="Georgia" panose="02040502050405020303" pitchFamily="18" charset="0"/>
              </a:endParaRPr>
            </a:p>
            <a:p>
              <a:pPr algn="ctr"/>
              <a:endParaRPr lang="en-US" sz="4800">
                <a:solidFill>
                  <a:schemeClr val="bg1"/>
                </a:solidFill>
                <a:latin typeface="Georgia" panose="02040502050405020303" pitchFamily="18" charset="0"/>
              </a:endParaRPr>
            </a:p>
            <a:p>
              <a:pPr algn="ctr"/>
              <a:endParaRPr lang="en-US" sz="4800">
                <a:solidFill>
                  <a:schemeClr val="bg1"/>
                </a:solidFill>
                <a:latin typeface="Georgia" panose="02040502050405020303" pitchFamily="18" charset="0"/>
              </a:endParaRPr>
            </a:p>
            <a:p>
              <a:pPr algn="ctr"/>
              <a:endParaRPr lang="en-US" sz="4800">
                <a:solidFill>
                  <a:schemeClr val="bg1"/>
                </a:solidFill>
                <a:latin typeface="Georgia" panose="02040502050405020303" pitchFamily="18" charset="0"/>
              </a:endParaRPr>
            </a:p>
            <a:p>
              <a:pPr algn="ctr"/>
              <a:endParaRPr lang="en-US" sz="4800">
                <a:solidFill>
                  <a:schemeClr val="bg1"/>
                </a:solidFill>
                <a:latin typeface="Georgia" panose="02040502050405020303" pitchFamily="18" charset="0"/>
              </a:endParaRPr>
            </a:p>
            <a:p>
              <a:pPr algn="ctr"/>
              <a:endParaRPr lang="en-US" sz="4800">
                <a:solidFill>
                  <a:schemeClr val="bg1"/>
                </a:solidFill>
                <a:latin typeface="Georgia" panose="02040502050405020303" pitchFamily="18" charset="0"/>
              </a:endParaRPr>
            </a:p>
            <a:p>
              <a:pPr algn="ctr"/>
              <a:endParaRPr lang="en-US" sz="4800">
                <a:solidFill>
                  <a:schemeClr val="bg1"/>
                </a:solidFill>
                <a:latin typeface="Georgia" panose="02040502050405020303" pitchFamily="18" charset="0"/>
              </a:endParaRPr>
            </a:p>
            <a:p>
              <a:pPr algn="ctr"/>
              <a:endParaRPr lang="en-US" sz="4800">
                <a:solidFill>
                  <a:schemeClr val="bg1"/>
                </a:solidFill>
                <a:latin typeface="Georgia" panose="02040502050405020303" pitchFamily="18" charset="0"/>
              </a:endParaRPr>
            </a:p>
            <a:p>
              <a:pPr algn="ctr"/>
              <a:endParaRPr lang="en-US" sz="4800">
                <a:solidFill>
                  <a:schemeClr val="bg1"/>
                </a:solidFill>
                <a:latin typeface="Georgia" panose="02040502050405020303" pitchFamily="18" charset="0"/>
              </a:endParaRPr>
            </a:p>
            <a:p>
              <a:pPr algn="ctr"/>
              <a:endParaRPr lang="en-US" sz="4800">
                <a:solidFill>
                  <a:schemeClr val="bg1"/>
                </a:solidFill>
                <a:latin typeface="Georgia" panose="02040502050405020303" pitchFamily="18" charset="0"/>
              </a:endParaRPr>
            </a:p>
            <a:p>
              <a:pPr algn="ctr"/>
              <a:endParaRPr lang="en-US" sz="4800">
                <a:solidFill>
                  <a:schemeClr val="bg1"/>
                </a:solidFill>
                <a:latin typeface="Georgia" panose="02040502050405020303" pitchFamily="18" charset="0"/>
              </a:endParaRPr>
            </a:p>
            <a:p>
              <a:pPr algn="ctr"/>
              <a:endParaRPr lang="en-US" sz="4800">
                <a:solidFill>
                  <a:schemeClr val="bg1"/>
                </a:solidFill>
                <a:latin typeface="Georgia" panose="02040502050405020303" pitchFamily="18" charset="0"/>
              </a:endParaRPr>
            </a:p>
          </p:txBody>
        </p:sp>
        <p:sp>
          <p:nvSpPr>
            <p:cNvPr id="2" name="TextBox 1"/>
            <p:cNvSpPr txBox="1"/>
            <p:nvPr/>
          </p:nvSpPr>
          <p:spPr>
            <a:xfrm>
              <a:off x="14710947" y="19633370"/>
              <a:ext cx="14246801" cy="750975"/>
            </a:xfrm>
            <a:prstGeom prst="rect">
              <a:avLst/>
            </a:prstGeom>
            <a:solidFill>
              <a:srgbClr val="495941"/>
            </a:solidFill>
            <a:ln>
              <a:noFill/>
            </a:ln>
          </p:spPr>
          <p:txBody>
            <a:bodyPr wrap="square" rtlCol="0">
              <a:spAutoFit/>
            </a:bodyPr>
            <a:lstStyle/>
            <a:p>
              <a:pPr>
                <a:lnSpc>
                  <a:spcPct val="107000"/>
                </a:lnSpc>
                <a:spcAft>
                  <a:spcPts val="800"/>
                </a:spcAft>
              </a:pPr>
              <a:r>
                <a:rPr lang="en-US" sz="2000" kern="100">
                  <a:solidFill>
                    <a:schemeClr val="bg1"/>
                  </a:solidFill>
                  <a:latin typeface="Georgia" panose="02040502050405020303" pitchFamily="18" charset="0"/>
                  <a:ea typeface="Aptos" panose="020B0004020202020204" pitchFamily="34" charset="0"/>
                  <a:cs typeface="Times New Roman" panose="02020603050405020304" pitchFamily="18" charset="0"/>
                </a:rPr>
                <a:t>Figure 6: Images (E) and (F) show the experimental turbidity for each color (different data sets), respectively on a log-log scale. Each line represents a different window.</a:t>
              </a:r>
            </a:p>
          </p:txBody>
        </p:sp>
        <p:pic>
          <p:nvPicPr>
            <p:cNvPr id="50" name="Picture 49"/>
            <p:cNvPicPr>
              <a:picLocks noChangeAspect="1"/>
            </p:cNvPicPr>
            <p:nvPr/>
          </p:nvPicPr>
          <p:blipFill rotWithShape="1">
            <a:blip r:embed="rId17"/>
            <a:srcRect l="5139" t="5891" r="6119" b="3573"/>
            <a:stretch/>
          </p:blipFill>
          <p:spPr>
            <a:xfrm>
              <a:off x="15323891" y="6275494"/>
              <a:ext cx="5891073" cy="3840480"/>
            </a:xfrm>
            <a:prstGeom prst="rect">
              <a:avLst/>
            </a:prstGeom>
          </p:spPr>
        </p:pic>
      </p:grpSp>
      <p:pic>
        <p:nvPicPr>
          <p:cNvPr id="62" name="Picture 61"/>
          <p:cNvPicPr>
            <a:picLocks noChangeAspect="1" noChangeArrowheads="1"/>
          </p:cNvPicPr>
          <p:nvPr/>
        </p:nvPicPr>
        <p:blipFill rotWithShape="1">
          <a:blip r:embed="rId18">
            <a:extLst>
              <a:ext uri="{28A0092B-C50C-407E-A947-70E740481C1C}">
                <a14:useLocalDpi xmlns:a14="http://schemas.microsoft.com/office/drawing/2010/main" val="0"/>
              </a:ext>
            </a:extLst>
          </a:blip>
          <a:srcRect l="6975" r="11456"/>
          <a:stretch/>
        </p:blipFill>
        <p:spPr bwMode="auto">
          <a:xfrm>
            <a:off x="22470100" y="6288527"/>
            <a:ext cx="5886010" cy="384048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633064" y="22685363"/>
            <a:ext cx="7363010" cy="707886"/>
          </a:xfrm>
          <a:prstGeom prst="rect">
            <a:avLst/>
          </a:prstGeom>
          <a:solidFill>
            <a:srgbClr val="495941"/>
          </a:solidFill>
        </p:spPr>
        <p:txBody>
          <a:bodyPr wrap="square" rtlCol="0">
            <a:spAutoFit/>
          </a:bodyPr>
          <a:lstStyle/>
          <a:p>
            <a:pPr algn="just"/>
            <a:r>
              <a:rPr lang="en-US" sz="2000">
                <a:solidFill>
                  <a:schemeClr val="bg1"/>
                </a:solidFill>
                <a:latin typeface="Georgia" panose="02040502050405020303" pitchFamily="18" charset="0"/>
              </a:rPr>
              <a:t>Figure 2: Schematic of the HYLDE set-up (A). An image of the HYLDE test apparatus (B).</a:t>
            </a:r>
            <a:endParaRPr lang="en-US">
              <a:solidFill>
                <a:schemeClr val="bg1"/>
              </a:solidFill>
              <a:latin typeface="Georgia" panose="02040502050405020303" pitchFamily="18" charset="0"/>
            </a:endParaRPr>
          </a:p>
        </p:txBody>
      </p:sp>
      <mc:AlternateContent xmlns:mc="http://schemas.openxmlformats.org/markup-compatibility/2006" xmlns:a14="http://schemas.microsoft.com/office/drawing/2010/main">
        <mc:Choice Requires="a14">
          <p:sp>
            <p:nvSpPr>
              <p:cNvPr id="24" name="TextBox 23"/>
              <p:cNvSpPr txBox="1"/>
              <p:nvPr/>
            </p:nvSpPr>
            <p:spPr>
              <a:xfrm>
                <a:off x="14700421" y="27621408"/>
                <a:ext cx="14257327" cy="707886"/>
              </a:xfrm>
              <a:prstGeom prst="rect">
                <a:avLst/>
              </a:prstGeom>
              <a:solidFill>
                <a:srgbClr val="495941"/>
              </a:solidFill>
              <a:ln>
                <a:noFill/>
              </a:ln>
            </p:spPr>
            <p:txBody>
              <a:bodyPr wrap="square" rtlCol="0">
                <a:spAutoFit/>
              </a:bodyPr>
              <a:lstStyle/>
              <a:p>
                <a:r>
                  <a:rPr lang="en-US" sz="2000">
                    <a:solidFill>
                      <a:schemeClr val="bg1"/>
                    </a:solidFill>
                    <a:latin typeface="Georgia" panose="02040502050405020303" pitchFamily="18" charset="0"/>
                  </a:rPr>
                  <a:t>Figure 7: Image (A)-(D) represents successive full-view images of a </a:t>
                </a:r>
                <a14:m>
                  <m:oMath xmlns:m="http://schemas.openxmlformats.org/officeDocument/2006/math">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𝑆𝐹</m:t>
                        </m:r>
                      </m:e>
                      <m:sub>
                        <m:r>
                          <a:rPr lang="en-US" sz="2000" i="1">
                            <a:solidFill>
                              <a:schemeClr val="bg1"/>
                            </a:solidFill>
                            <a:latin typeface="Cambria Math" panose="02040503050406030204" pitchFamily="18" charset="0"/>
                          </a:rPr>
                          <m:t>6</m:t>
                        </m:r>
                      </m:sub>
                    </m:sSub>
                  </m:oMath>
                </a14:m>
                <a:r>
                  <a:rPr lang="en-US" sz="2000">
                    <a:solidFill>
                      <a:schemeClr val="bg1"/>
                    </a:solidFill>
                    <a:latin typeface="Georgia" panose="02040502050405020303" pitchFamily="18" charset="0"/>
                  </a:rPr>
                  <a:t> cell long after a temperature quench from the critical temperature. The images show examples of two coalescence events. </a:t>
                </a:r>
              </a:p>
            </p:txBody>
          </p:sp>
        </mc:Choice>
        <mc:Fallback xmlns="">
          <p:sp>
            <p:nvSpPr>
              <p:cNvPr id="24" name="TextBox 23"/>
              <p:cNvSpPr txBox="1">
                <a:spLocks noRot="1" noChangeAspect="1" noMove="1" noResize="1" noEditPoints="1" noAdjustHandles="1" noChangeArrowheads="1" noChangeShapeType="1" noTextEdit="1"/>
              </p:cNvSpPr>
              <p:nvPr/>
            </p:nvSpPr>
            <p:spPr>
              <a:xfrm>
                <a:off x="14700421" y="27621408"/>
                <a:ext cx="14257327" cy="707886"/>
              </a:xfrm>
              <a:prstGeom prst="rect">
                <a:avLst/>
              </a:prstGeom>
              <a:blipFill>
                <a:blip r:embed="rId19"/>
                <a:stretch>
                  <a:fillRect l="-428" t="-5172" b="-13793"/>
                </a:stretch>
              </a:blipFill>
              <a:ln>
                <a:noFill/>
              </a:ln>
            </p:spPr>
            <p:txBody>
              <a:bodyPr/>
              <a:lstStyle/>
              <a:p>
                <a:r>
                  <a:rPr lang="en-US">
                    <a:noFill/>
                  </a:rPr>
                  <a:t> </a:t>
                </a:r>
              </a:p>
            </p:txBody>
          </p:sp>
        </mc:Fallback>
      </mc:AlternateContent>
      <p:sp>
        <p:nvSpPr>
          <p:cNvPr id="36" name="TextBox 35"/>
          <p:cNvSpPr txBox="1"/>
          <p:nvPr/>
        </p:nvSpPr>
        <p:spPr>
          <a:xfrm>
            <a:off x="14710947" y="10185087"/>
            <a:ext cx="14264641" cy="707886"/>
          </a:xfrm>
          <a:prstGeom prst="rect">
            <a:avLst/>
          </a:prstGeom>
          <a:solidFill>
            <a:srgbClr val="495941"/>
          </a:solidFill>
        </p:spPr>
        <p:txBody>
          <a:bodyPr wrap="square" rtlCol="0">
            <a:spAutoFit/>
          </a:bodyPr>
          <a:lstStyle/>
          <a:p>
            <a:pPr algn="just"/>
            <a:r>
              <a:rPr lang="en-US" sz="2000">
                <a:solidFill>
                  <a:schemeClr val="bg1"/>
                </a:solidFill>
                <a:latin typeface="Georgia" panose="02040502050405020303" pitchFamily="18" charset="0"/>
              </a:rPr>
              <a:t>Figure 4: Images (A), 2015, and (B), 2013, are taken at 154.922 K of the blue and red light maximums respectively. Image A shows the outlines of the seven windows used to collect data. Image B shows the outlines of four windows used to collect data.</a:t>
            </a:r>
          </a:p>
        </p:txBody>
      </p:sp>
      <p:sp>
        <p:nvSpPr>
          <p:cNvPr id="37" name="TextBox 36"/>
          <p:cNvSpPr txBox="1"/>
          <p:nvPr/>
        </p:nvSpPr>
        <p:spPr>
          <a:xfrm>
            <a:off x="14710947" y="14904837"/>
            <a:ext cx="14264641" cy="750975"/>
          </a:xfrm>
          <a:prstGeom prst="rect">
            <a:avLst/>
          </a:prstGeom>
          <a:solidFill>
            <a:srgbClr val="495941"/>
          </a:solidFill>
        </p:spPr>
        <p:txBody>
          <a:bodyPr wrap="square" rtlCol="0">
            <a:spAutoFit/>
          </a:bodyPr>
          <a:lstStyle/>
          <a:p>
            <a:pPr>
              <a:lnSpc>
                <a:spcPct val="107000"/>
              </a:lnSpc>
              <a:spcAft>
                <a:spcPts val="800"/>
              </a:spcAft>
            </a:pPr>
            <a:r>
              <a:rPr lang="en-US" sz="2000">
                <a:solidFill>
                  <a:schemeClr val="bg1"/>
                </a:solidFill>
                <a:latin typeface="Georgia" panose="02040502050405020303" pitchFamily="18" charset="0"/>
              </a:rPr>
              <a:t>Figure 5</a:t>
            </a:r>
            <a:r>
              <a:rPr lang="en-US" sz="2000" kern="100">
                <a:solidFill>
                  <a:schemeClr val="bg1"/>
                </a:solidFill>
                <a:latin typeface="Georgia" panose="02040502050405020303" pitchFamily="18" charset="0"/>
                <a:ea typeface="Aptos" panose="020B0004020202020204" pitchFamily="34" charset="0"/>
                <a:cs typeface="Times New Roman" panose="02020603050405020304" pitchFamily="18" charset="0"/>
              </a:rPr>
              <a:t>: Images (C) and (D) are the transmissions of each color and different data sets, respectively, as shown in Figure 4. These graphs are on a </a:t>
            </a:r>
            <a:r>
              <a:rPr lang="en-US" sz="2000" kern="100" err="1">
                <a:solidFill>
                  <a:schemeClr val="bg1"/>
                </a:solidFill>
                <a:latin typeface="Georgia" panose="02040502050405020303" pitchFamily="18" charset="0"/>
                <a:ea typeface="Aptos" panose="020B0004020202020204" pitchFamily="34" charset="0"/>
                <a:cs typeface="Times New Roman" panose="02020603050405020304" pitchFamily="18" charset="0"/>
              </a:rPr>
              <a:t>lin-lin</a:t>
            </a:r>
            <a:r>
              <a:rPr lang="en-US" sz="2000" kern="100">
                <a:solidFill>
                  <a:schemeClr val="bg1"/>
                </a:solidFill>
                <a:latin typeface="Georgia" panose="02040502050405020303" pitchFamily="18" charset="0"/>
                <a:ea typeface="Aptos" panose="020B0004020202020204" pitchFamily="34" charset="0"/>
                <a:cs typeface="Times New Roman" panose="02020603050405020304" pitchFamily="18" charset="0"/>
              </a:rPr>
              <a:t> scale. </a:t>
            </a:r>
          </a:p>
        </p:txBody>
      </p:sp>
      <p:sp>
        <p:nvSpPr>
          <p:cNvPr id="45" name="TextBox 44"/>
          <p:cNvSpPr txBox="1"/>
          <p:nvPr/>
        </p:nvSpPr>
        <p:spPr>
          <a:xfrm>
            <a:off x="7457420" y="14736279"/>
            <a:ext cx="1106906" cy="400110"/>
          </a:xfrm>
          <a:prstGeom prst="rect">
            <a:avLst/>
          </a:prstGeom>
          <a:noFill/>
        </p:spPr>
        <p:txBody>
          <a:bodyPr wrap="square" rtlCol="0">
            <a:spAutoFit/>
          </a:bodyPr>
          <a:lstStyle/>
          <a:p>
            <a:r>
              <a:rPr lang="en-US" sz="2000">
                <a:latin typeface="Georgia" panose="02040502050405020303" pitchFamily="18" charset="0"/>
              </a:rPr>
              <a:t>(A)</a:t>
            </a:r>
          </a:p>
        </p:txBody>
      </p:sp>
      <mc:AlternateContent xmlns:mc="http://schemas.openxmlformats.org/markup-compatibility/2006" xmlns:a14="http://schemas.microsoft.com/office/drawing/2010/main">
        <mc:Choice Requires="a14">
          <p:sp>
            <p:nvSpPr>
              <p:cNvPr id="47" name="TextBox 46"/>
              <p:cNvSpPr txBox="1"/>
              <p:nvPr/>
            </p:nvSpPr>
            <p:spPr>
              <a:xfrm>
                <a:off x="8272575" y="19229000"/>
                <a:ext cx="3024079" cy="1631216"/>
              </a:xfrm>
              <a:prstGeom prst="rect">
                <a:avLst/>
              </a:prstGeom>
              <a:solidFill>
                <a:srgbClr val="495941"/>
              </a:solidFill>
            </p:spPr>
            <p:txBody>
              <a:bodyPr wrap="square" rtlCol="0">
                <a:spAutoFit/>
              </a:bodyPr>
              <a:lstStyle/>
              <a:p>
                <a:pPr algn="just"/>
                <a:r>
                  <a:rPr lang="en-US" sz="2000">
                    <a:solidFill>
                      <a:schemeClr val="bg1"/>
                    </a:solidFill>
                    <a:latin typeface="Georgia" panose="02040502050405020303" pitchFamily="18" charset="0"/>
                  </a:rPr>
                  <a:t>Figure 3: The insert for the DECLIC ALI (A). Sample of </a:t>
                </a:r>
                <a14:m>
                  <m:oMath xmlns:m="http://schemas.openxmlformats.org/officeDocument/2006/math">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𝑆𝐹</m:t>
                        </m:r>
                      </m:e>
                      <m:sub>
                        <m:r>
                          <a:rPr lang="en-US" sz="2000" i="1">
                            <a:solidFill>
                              <a:schemeClr val="bg1"/>
                            </a:solidFill>
                            <a:latin typeface="Cambria Math" panose="02040503050406030204" pitchFamily="18" charset="0"/>
                          </a:rPr>
                          <m:t>6</m:t>
                        </m:r>
                      </m:sub>
                    </m:sSub>
                  </m:oMath>
                </a14:m>
                <a:r>
                  <a:rPr lang="en-US" sz="2000">
                    <a:solidFill>
                      <a:schemeClr val="bg1"/>
                    </a:solidFill>
                    <a:latin typeface="Georgia" panose="02040502050405020303" pitchFamily="18" charset="0"/>
                  </a:rPr>
                  <a:t> in a cell (B). Sample DECLIC cell (C). </a:t>
                </a:r>
              </a:p>
            </p:txBody>
          </p:sp>
        </mc:Choice>
        <mc:Fallback xmlns="">
          <p:sp>
            <p:nvSpPr>
              <p:cNvPr id="47" name="TextBox 46"/>
              <p:cNvSpPr txBox="1">
                <a:spLocks noRot="1" noChangeAspect="1" noMove="1" noResize="1" noEditPoints="1" noAdjustHandles="1" noChangeArrowheads="1" noChangeShapeType="1" noTextEdit="1"/>
              </p:cNvSpPr>
              <p:nvPr/>
            </p:nvSpPr>
            <p:spPr>
              <a:xfrm>
                <a:off x="8272575" y="19229000"/>
                <a:ext cx="3024079" cy="1631216"/>
              </a:xfrm>
              <a:prstGeom prst="rect">
                <a:avLst/>
              </a:prstGeom>
              <a:blipFill>
                <a:blip r:embed="rId20"/>
                <a:stretch>
                  <a:fillRect l="-2016" t="-2239" r="-2218" b="-5224"/>
                </a:stretch>
              </a:blipFill>
            </p:spPr>
            <p:txBody>
              <a:bodyPr/>
              <a:lstStyle/>
              <a:p>
                <a:r>
                  <a:rPr lang="en-US">
                    <a:noFill/>
                  </a:rPr>
                  <a:t> </a:t>
                </a:r>
              </a:p>
            </p:txBody>
          </p:sp>
        </mc:Fallback>
      </mc:AlternateContent>
      <p:sp>
        <p:nvSpPr>
          <p:cNvPr id="48" name="TextBox 47"/>
          <p:cNvSpPr txBox="1"/>
          <p:nvPr/>
        </p:nvSpPr>
        <p:spPr>
          <a:xfrm>
            <a:off x="3550861" y="22241714"/>
            <a:ext cx="4722480" cy="400110"/>
          </a:xfrm>
          <a:prstGeom prst="rect">
            <a:avLst/>
          </a:prstGeom>
          <a:noFill/>
        </p:spPr>
        <p:txBody>
          <a:bodyPr wrap="square" rtlCol="0">
            <a:spAutoFit/>
          </a:bodyPr>
          <a:lstStyle/>
          <a:p>
            <a:r>
              <a:rPr lang="en-US" sz="2000">
                <a:latin typeface="Georgia" panose="02040502050405020303" pitchFamily="18" charset="0"/>
              </a:rPr>
              <a:t>(A)                                                         (B)</a:t>
            </a:r>
          </a:p>
        </p:txBody>
      </p:sp>
      <p:sp>
        <p:nvSpPr>
          <p:cNvPr id="49" name="TextBox 48"/>
          <p:cNvSpPr txBox="1"/>
          <p:nvPr/>
        </p:nvSpPr>
        <p:spPr>
          <a:xfrm>
            <a:off x="10793027" y="15717087"/>
            <a:ext cx="3400583" cy="5139869"/>
          </a:xfrm>
          <a:prstGeom prst="rect">
            <a:avLst/>
          </a:prstGeom>
          <a:noFill/>
        </p:spPr>
        <p:txBody>
          <a:bodyPr wrap="square" rtlCol="0">
            <a:spAutoFit/>
          </a:bodyPr>
          <a:lstStyle/>
          <a:p>
            <a:r>
              <a:rPr lang="en-US" sz="2400"/>
              <a:t>                                         (A) </a:t>
            </a:r>
          </a:p>
          <a:p>
            <a:endParaRPr lang="en-US" sz="2400"/>
          </a:p>
          <a:p>
            <a:endParaRPr lang="en-US" sz="2400"/>
          </a:p>
          <a:p>
            <a:endParaRPr lang="en-US" sz="2400"/>
          </a:p>
          <a:p>
            <a:endParaRPr lang="en-US" sz="2400"/>
          </a:p>
          <a:p>
            <a:endParaRPr lang="en-US" sz="2400"/>
          </a:p>
          <a:p>
            <a:endParaRPr lang="en-US" sz="2400"/>
          </a:p>
          <a:p>
            <a:endParaRPr lang="en-US" sz="2400"/>
          </a:p>
          <a:p>
            <a:r>
              <a:rPr lang="en-US" sz="2400"/>
              <a:t>(B)                                  </a:t>
            </a:r>
          </a:p>
          <a:p>
            <a:endParaRPr lang="en-US" sz="2400"/>
          </a:p>
          <a:p>
            <a:endParaRPr lang="en-US" sz="2400"/>
          </a:p>
          <a:p>
            <a:endParaRPr lang="en-US" sz="800"/>
          </a:p>
          <a:p>
            <a:endParaRPr lang="en-US" sz="800"/>
          </a:p>
          <a:p>
            <a:endParaRPr lang="en-US" sz="2400"/>
          </a:p>
          <a:p>
            <a:r>
              <a:rPr lang="en-US" sz="2400"/>
              <a:t>                                        (C)</a:t>
            </a:r>
          </a:p>
        </p:txBody>
      </p:sp>
      <p:sp>
        <p:nvSpPr>
          <p:cNvPr id="30" name="Rectangle 29"/>
          <p:cNvSpPr/>
          <p:nvPr/>
        </p:nvSpPr>
        <p:spPr>
          <a:xfrm>
            <a:off x="29338655" y="5284983"/>
            <a:ext cx="14264640" cy="27475599"/>
          </a:xfrm>
          <a:prstGeom prst="rect">
            <a:avLst/>
          </a:prstGeom>
          <a:solidFill>
            <a:srgbClr val="869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2" name="TextBox 41"/>
              <p:cNvSpPr txBox="1"/>
              <p:nvPr/>
            </p:nvSpPr>
            <p:spPr>
              <a:xfrm>
                <a:off x="29320815" y="19389262"/>
                <a:ext cx="14241893" cy="11787842"/>
              </a:xfrm>
              <a:prstGeom prst="rect">
                <a:avLst/>
              </a:prstGeom>
              <a:noFill/>
            </p:spPr>
            <p:txBody>
              <a:bodyPr wrap="square" rtlCol="0">
                <a:spAutoFit/>
              </a:bodyPr>
              <a:lstStyle/>
              <a:p>
                <a:pPr algn="ctr">
                  <a:lnSpc>
                    <a:spcPct val="150000"/>
                  </a:lnSpc>
                </a:pPr>
                <a:endParaRPr lang="en-US" sz="4800">
                  <a:solidFill>
                    <a:schemeClr val="bg1"/>
                  </a:solidFill>
                  <a:latin typeface="Georgia" panose="02040502050405020303" pitchFamily="18" charset="0"/>
                </a:endParaRPr>
              </a:p>
              <a:p>
                <a:pPr algn="ctr">
                  <a:lnSpc>
                    <a:spcPct val="150000"/>
                  </a:lnSpc>
                </a:pPr>
                <a:endParaRPr lang="en-US" sz="800">
                  <a:solidFill>
                    <a:schemeClr val="bg1"/>
                  </a:solidFill>
                  <a:latin typeface="Georgia" panose="02040502050405020303" pitchFamily="18" charset="0"/>
                </a:endParaRPr>
              </a:p>
              <a:p>
                <a:pPr algn="ctr">
                  <a:lnSpc>
                    <a:spcPct val="150000"/>
                  </a:lnSpc>
                </a:pPr>
                <a:endParaRPr lang="en-US" sz="800">
                  <a:solidFill>
                    <a:schemeClr val="bg1"/>
                  </a:solidFill>
                  <a:latin typeface="Georgia" panose="02040502050405020303" pitchFamily="18" charset="0"/>
                </a:endParaRPr>
              </a:p>
              <a:p>
                <a:pPr algn="ctr">
                  <a:lnSpc>
                    <a:spcPct val="150000"/>
                  </a:lnSpc>
                </a:pPr>
                <a:endParaRPr lang="en-US" sz="800">
                  <a:solidFill>
                    <a:schemeClr val="bg1"/>
                  </a:solidFill>
                  <a:latin typeface="Georgia" panose="02040502050405020303" pitchFamily="18" charset="0"/>
                </a:endParaRPr>
              </a:p>
              <a:p>
                <a:pPr algn="ctr">
                  <a:lnSpc>
                    <a:spcPct val="150000"/>
                  </a:lnSpc>
                </a:pPr>
                <a:endParaRPr lang="en-US" sz="800">
                  <a:solidFill>
                    <a:schemeClr val="bg1"/>
                  </a:solidFill>
                  <a:latin typeface="Georgia" panose="02040502050405020303" pitchFamily="18" charset="0"/>
                </a:endParaRPr>
              </a:p>
              <a:p>
                <a:pPr algn="ctr">
                  <a:lnSpc>
                    <a:spcPct val="150000"/>
                  </a:lnSpc>
                </a:pPr>
                <a:endParaRPr lang="en-US" sz="800">
                  <a:solidFill>
                    <a:schemeClr val="bg1"/>
                  </a:solidFill>
                  <a:latin typeface="Georgia" panose="02040502050405020303" pitchFamily="18" charset="0"/>
                </a:endParaRPr>
              </a:p>
              <a:p>
                <a:pPr algn="ctr">
                  <a:lnSpc>
                    <a:spcPct val="150000"/>
                  </a:lnSpc>
                </a:pPr>
                <a:endParaRPr lang="en-US" sz="800">
                  <a:solidFill>
                    <a:schemeClr val="bg1"/>
                  </a:solidFill>
                  <a:latin typeface="Georgia" panose="02040502050405020303" pitchFamily="18" charset="0"/>
                </a:endParaRPr>
              </a:p>
              <a:p>
                <a:pPr algn="ctr">
                  <a:lnSpc>
                    <a:spcPct val="150000"/>
                  </a:lnSpc>
                </a:pPr>
                <a:endParaRPr lang="en-US" sz="800">
                  <a:solidFill>
                    <a:schemeClr val="bg1"/>
                  </a:solidFill>
                  <a:latin typeface="Georgia" panose="02040502050405020303" pitchFamily="18" charset="0"/>
                </a:endParaRPr>
              </a:p>
              <a:p>
                <a:pPr algn="ctr">
                  <a:lnSpc>
                    <a:spcPct val="150000"/>
                  </a:lnSpc>
                </a:pPr>
                <a:endParaRPr lang="en-US" sz="800">
                  <a:solidFill>
                    <a:schemeClr val="bg1"/>
                  </a:solidFill>
                  <a:latin typeface="Georgia" panose="02040502050405020303" pitchFamily="18" charset="0"/>
                </a:endParaRPr>
              </a:p>
              <a:p>
                <a:pPr algn="just"/>
                <a:endParaRPr lang="en-US" sz="3200">
                  <a:solidFill>
                    <a:schemeClr val="bg1"/>
                  </a:solidFill>
                  <a:latin typeface="Georgia" panose="02040502050405020303" pitchFamily="18" charset="0"/>
                </a:endParaRPr>
              </a:p>
              <a:p>
                <a:pPr algn="just"/>
                <a:endParaRPr lang="en-US" sz="3200">
                  <a:solidFill>
                    <a:schemeClr val="bg1"/>
                  </a:solidFill>
                  <a:latin typeface="Georgia" panose="02040502050405020303" pitchFamily="18" charset="0"/>
                </a:endParaRPr>
              </a:p>
              <a:p>
                <a:pPr algn="just"/>
                <a:r>
                  <a:rPr lang="en-US" sz="3200">
                    <a:solidFill>
                      <a:schemeClr val="bg1"/>
                    </a:solidFill>
                    <a:latin typeface="Georgia" panose="02040502050405020303" pitchFamily="18" charset="0"/>
                  </a:rPr>
                  <a:t>Fitting directly imaged turbidity data can give two parameters:</a:t>
                </a:r>
              </a:p>
              <a:p>
                <a:pPr algn="just"/>
                <a:r>
                  <a:rPr lang="en-US" sz="3200">
                    <a:solidFill>
                      <a:schemeClr val="bg1"/>
                    </a:solidFill>
                    <a:latin typeface="Georgia" panose="02040502050405020303" pitchFamily="18" charset="0"/>
                  </a:rPr>
                  <a:t>	1. The isothermal compressibility, </a:t>
                </a:r>
                <a14:m>
                  <m:oMath xmlns:m="http://schemas.openxmlformats.org/officeDocument/2006/math">
                    <m:sSub>
                      <m:sSubPr>
                        <m:ctrlPr>
                          <a:rPr lang="en-US" sz="3200" i="1" smtClean="0">
                            <a:solidFill>
                              <a:schemeClr val="bg1"/>
                            </a:solidFill>
                            <a:latin typeface="Cambria Math" panose="02040503050406030204" pitchFamily="18" charset="0"/>
                          </a:rPr>
                        </m:ctrlPr>
                      </m:sSubPr>
                      <m:e>
                        <m:r>
                          <a:rPr lang="en-US" sz="3200" b="0" i="1" smtClean="0">
                            <a:solidFill>
                              <a:schemeClr val="bg1"/>
                            </a:solidFill>
                            <a:latin typeface="Cambria Math" panose="02040503050406030204" pitchFamily="18" charset="0"/>
                          </a:rPr>
                          <m:t>𝐾</m:t>
                        </m:r>
                      </m:e>
                      <m:sub>
                        <m:r>
                          <a:rPr lang="en-US" sz="3200" b="0" i="1" smtClean="0">
                            <a:solidFill>
                              <a:schemeClr val="bg1"/>
                            </a:solidFill>
                            <a:latin typeface="Cambria Math" panose="02040503050406030204" pitchFamily="18" charset="0"/>
                          </a:rPr>
                          <m:t>𝑇</m:t>
                        </m:r>
                        <m:r>
                          <a:rPr lang="en-US" sz="3200" b="0" i="1" smtClean="0">
                            <a:solidFill>
                              <a:schemeClr val="bg1"/>
                            </a:solidFill>
                            <a:latin typeface="Cambria Math" panose="02040503050406030204" pitchFamily="18" charset="0"/>
                          </a:rPr>
                          <m:t>0</m:t>
                        </m:r>
                      </m:sub>
                    </m:sSub>
                  </m:oMath>
                </a14:m>
                <a:r>
                  <a:rPr lang="en-US" sz="3200">
                    <a:solidFill>
                      <a:schemeClr val="bg1"/>
                    </a:solidFill>
                    <a:latin typeface="Georgia" panose="02040502050405020303" pitchFamily="18" charset="0"/>
                  </a:rPr>
                  <a:t>, and the slope of the turbidity far from </a:t>
                </a:r>
                <a14:m>
                  <m:oMath xmlns:m="http://schemas.openxmlformats.org/officeDocument/2006/math">
                    <m:sSub>
                      <m:sSubPr>
                        <m:ctrlPr>
                          <a:rPr lang="en-US" sz="3200" i="1" smtClean="0">
                            <a:solidFill>
                              <a:schemeClr val="bg1"/>
                            </a:solidFill>
                            <a:latin typeface="Cambria Math" panose="02040503050406030204" pitchFamily="18" charset="0"/>
                          </a:rPr>
                        </m:ctrlPr>
                      </m:sSubPr>
                      <m:e>
                        <m:r>
                          <a:rPr lang="en-US" sz="3200" b="0" i="1" smtClean="0">
                            <a:solidFill>
                              <a:schemeClr val="bg1"/>
                            </a:solidFill>
                            <a:latin typeface="Cambria Math" panose="02040503050406030204" pitchFamily="18" charset="0"/>
                          </a:rPr>
                          <m:t>𝑇</m:t>
                        </m:r>
                      </m:e>
                      <m:sub>
                        <m:r>
                          <a:rPr lang="en-US" sz="3200" b="0" i="1" smtClean="0">
                            <a:solidFill>
                              <a:schemeClr val="bg1"/>
                            </a:solidFill>
                            <a:latin typeface="Cambria Math" panose="02040503050406030204" pitchFamily="18" charset="0"/>
                          </a:rPr>
                          <m:t>𝑐</m:t>
                        </m:r>
                      </m:sub>
                    </m:sSub>
                  </m:oMath>
                </a14:m>
                <a:r>
                  <a:rPr lang="en-US" sz="3200">
                    <a:solidFill>
                      <a:schemeClr val="bg1"/>
                    </a:solidFill>
                    <a:latin typeface="Georgia" panose="02040502050405020303" pitchFamily="18" charset="0"/>
                  </a:rPr>
                  <a:t> on a log-log scale.</a:t>
                </a:r>
              </a:p>
              <a:p>
                <a:pPr algn="just"/>
                <a:r>
                  <a:rPr lang="en-US" sz="3200">
                    <a:solidFill>
                      <a:schemeClr val="bg1"/>
                    </a:solidFill>
                    <a:latin typeface="Georgia" panose="02040502050405020303" pitchFamily="18" charset="0"/>
                  </a:rPr>
                  <a:t>	2. The fluctuations correlation length, </a:t>
                </a:r>
                <a14:m>
                  <m:oMath xmlns:m="http://schemas.openxmlformats.org/officeDocument/2006/math">
                    <m:sSub>
                      <m:sSubPr>
                        <m:ctrlPr>
                          <a:rPr lang="en-US" sz="3200" i="1" smtClean="0">
                            <a:solidFill>
                              <a:schemeClr val="bg1"/>
                            </a:solidFill>
                            <a:latin typeface="Cambria Math" panose="02040503050406030204" pitchFamily="18" charset="0"/>
                          </a:rPr>
                        </m:ctrlPr>
                      </m:sSubPr>
                      <m:e>
                        <m:r>
                          <m:rPr>
                            <m:sty m:val="p"/>
                          </m:rPr>
                          <a:rPr lang="el-GR" sz="3200" i="1" smtClean="0">
                            <a:solidFill>
                              <a:schemeClr val="bg1"/>
                            </a:solidFill>
                            <a:latin typeface="Cambria Math" panose="02040503050406030204" pitchFamily="18" charset="0"/>
                          </a:rPr>
                          <m:t>ξ</m:t>
                        </m:r>
                      </m:e>
                      <m:sub>
                        <m:r>
                          <a:rPr lang="en-US" sz="3200" b="0" i="1" smtClean="0">
                            <a:solidFill>
                              <a:schemeClr val="bg1"/>
                            </a:solidFill>
                            <a:latin typeface="Cambria Math" panose="02040503050406030204" pitchFamily="18" charset="0"/>
                          </a:rPr>
                          <m:t>0</m:t>
                        </m:r>
                      </m:sub>
                    </m:sSub>
                  </m:oMath>
                </a14:m>
                <a:r>
                  <a:rPr lang="en-US" sz="3200">
                    <a:solidFill>
                      <a:schemeClr val="bg1"/>
                    </a:solidFill>
                    <a:latin typeface="Georgia" panose="02040502050405020303" pitchFamily="18" charset="0"/>
                  </a:rPr>
                  <a:t>, close to </a:t>
                </a:r>
                <a14:m>
                  <m:oMath xmlns:m="http://schemas.openxmlformats.org/officeDocument/2006/math">
                    <m:sSub>
                      <m:sSubPr>
                        <m:ctrlPr>
                          <a:rPr lang="en-US" sz="3200" i="1" smtClean="0">
                            <a:solidFill>
                              <a:schemeClr val="bg1"/>
                            </a:solidFill>
                            <a:latin typeface="Cambria Math" panose="02040503050406030204" pitchFamily="18" charset="0"/>
                          </a:rPr>
                        </m:ctrlPr>
                      </m:sSubPr>
                      <m:e>
                        <m:r>
                          <a:rPr lang="en-US" sz="3200" b="0" i="1" smtClean="0">
                            <a:solidFill>
                              <a:schemeClr val="bg1"/>
                            </a:solidFill>
                            <a:latin typeface="Cambria Math" panose="02040503050406030204" pitchFamily="18" charset="0"/>
                          </a:rPr>
                          <m:t>𝑇</m:t>
                        </m:r>
                      </m:e>
                      <m:sub>
                        <m:r>
                          <a:rPr lang="en-US" sz="3200" b="0" i="1" smtClean="0">
                            <a:solidFill>
                              <a:schemeClr val="bg1"/>
                            </a:solidFill>
                            <a:latin typeface="Cambria Math" panose="02040503050406030204" pitchFamily="18" charset="0"/>
                          </a:rPr>
                          <m:t>𝑐</m:t>
                        </m:r>
                      </m:sub>
                    </m:sSub>
                  </m:oMath>
                </a14:m>
                <a:r>
                  <a:rPr lang="en-US" sz="3200">
                    <a:solidFill>
                      <a:schemeClr val="bg1"/>
                    </a:solidFill>
                    <a:latin typeface="Georgia" panose="02040502050405020303" pitchFamily="18" charset="0"/>
                  </a:rPr>
                  <a:t>, can be determined by the slope of the turbidity on a semi-log scale. </a:t>
                </a:r>
              </a:p>
              <a:p>
                <a:pPr algn="just"/>
                <a:r>
                  <a:rPr lang="en-US" sz="3200">
                    <a:solidFill>
                      <a:schemeClr val="bg1"/>
                    </a:solidFill>
                    <a:latin typeface="Georgia" panose="02040502050405020303" pitchFamily="18" charset="0"/>
                  </a:rPr>
                  <a:t>We measured transmission and turbidity using image analysis techniques (as opposed to light scattering methods). We found the thermal compressibility and correlation length values by fitting turbidity data Oxygen’s function.</a:t>
                </a:r>
              </a:p>
              <a:p>
                <a:pPr algn="just"/>
                <a:endParaRPr lang="en-US" sz="800">
                  <a:solidFill>
                    <a:schemeClr val="bg1"/>
                  </a:solidFill>
                  <a:latin typeface="Georgia" panose="02040502050405020303" pitchFamily="18" charset="0"/>
                </a:endParaRPr>
              </a:p>
              <a:p>
                <a:pPr algn="just"/>
                <a:endParaRPr lang="en-US" sz="800">
                  <a:solidFill>
                    <a:schemeClr val="bg1"/>
                  </a:solidFill>
                  <a:latin typeface="Georgia" panose="02040502050405020303" pitchFamily="18" charset="0"/>
                </a:endParaRPr>
              </a:p>
              <a:p>
                <a:pPr algn="just"/>
                <a:r>
                  <a:rPr lang="en-US" sz="3200">
                    <a:solidFill>
                      <a:schemeClr val="bg1"/>
                    </a:solidFill>
                    <a:latin typeface="Georgia" panose="02040502050405020303" pitchFamily="18" charset="0"/>
                  </a:rPr>
                  <a:t>For the </a:t>
                </a:r>
                <a14:m>
                  <m:oMath xmlns:m="http://schemas.openxmlformats.org/officeDocument/2006/math">
                    <m:sSub>
                      <m:sSubPr>
                        <m:ctrlPr>
                          <a:rPr lang="en-US" sz="3200" i="1" smtClean="0">
                            <a:solidFill>
                              <a:schemeClr val="bg1"/>
                            </a:solidFill>
                            <a:latin typeface="Cambria Math" panose="02040503050406030204" pitchFamily="18" charset="0"/>
                          </a:rPr>
                        </m:ctrlPr>
                      </m:sSubPr>
                      <m:e>
                        <m:r>
                          <a:rPr lang="en-US" sz="3200" b="0" i="1" smtClean="0">
                            <a:solidFill>
                              <a:schemeClr val="bg1"/>
                            </a:solidFill>
                            <a:latin typeface="Cambria Math" panose="02040503050406030204" pitchFamily="18" charset="0"/>
                          </a:rPr>
                          <m:t>𝑆𝐹</m:t>
                        </m:r>
                      </m:e>
                      <m:sub>
                        <m:r>
                          <a:rPr lang="en-US" sz="3200" b="0" i="1" smtClean="0">
                            <a:solidFill>
                              <a:schemeClr val="bg1"/>
                            </a:solidFill>
                            <a:latin typeface="Cambria Math" panose="02040503050406030204" pitchFamily="18" charset="0"/>
                          </a:rPr>
                          <m:t>6</m:t>
                        </m:r>
                      </m:sub>
                    </m:sSub>
                  </m:oMath>
                </a14:m>
                <a:r>
                  <a:rPr lang="en-US" sz="3200">
                    <a:solidFill>
                      <a:schemeClr val="bg1"/>
                    </a:solidFill>
                    <a:latin typeface="Georgia" panose="02040502050405020303" pitchFamily="18" charset="0"/>
                  </a:rPr>
                  <a:t> data, we determined the temporal evolution of droplet and bubble distributions during the last stage of the phase separation after a 0.2 </a:t>
                </a:r>
                <a:r>
                  <a:rPr lang="en-US" sz="3200" err="1">
                    <a:solidFill>
                      <a:schemeClr val="bg1"/>
                    </a:solidFill>
                    <a:latin typeface="Georgia" panose="02040502050405020303" pitchFamily="18" charset="0"/>
                  </a:rPr>
                  <a:t>mK</a:t>
                </a:r>
                <a:r>
                  <a:rPr lang="en-US" sz="3200">
                    <a:solidFill>
                      <a:schemeClr val="bg1"/>
                    </a:solidFill>
                    <a:latin typeface="Georgia" panose="02040502050405020303" pitchFamily="18" charset="0"/>
                  </a:rPr>
                  <a:t> temperature quench in microgravity. Full-view image analysis showed that the droplet distributions could be ﬁtted with a lognormal function, and the peak of the distributions shifts towards a smaller radius over time.</a:t>
                </a:r>
              </a:p>
              <a:p>
                <a:pPr algn="just"/>
                <a:endParaRPr lang="en-US" sz="3200">
                  <a:solidFill>
                    <a:schemeClr val="bg1"/>
                  </a:solidFill>
                  <a:latin typeface="Georgia" panose="02040502050405020303" pitchFamily="18" charset="0"/>
                </a:endParaRPr>
              </a:p>
              <a:p>
                <a:pPr algn="just"/>
                <a:endParaRPr lang="en-US" sz="3200">
                  <a:solidFill>
                    <a:schemeClr val="bg1"/>
                  </a:solidFill>
                  <a:latin typeface="Georgia" panose="02040502050405020303" pitchFamily="18" charset="0"/>
                </a:endParaRPr>
              </a:p>
              <a:p>
                <a:pPr algn="just"/>
                <a:endParaRPr lang="en-US" sz="3200">
                  <a:solidFill>
                    <a:schemeClr val="bg1"/>
                  </a:solidFill>
                  <a:latin typeface="Georgia" panose="02040502050405020303" pitchFamily="18" charset="0"/>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29320815" y="19389262"/>
                <a:ext cx="14241893" cy="11787842"/>
              </a:xfrm>
              <a:prstGeom prst="rect">
                <a:avLst/>
              </a:prstGeom>
              <a:blipFill>
                <a:blip r:embed="rId21"/>
                <a:stretch>
                  <a:fillRect l="-1113" r="-1070"/>
                </a:stretch>
              </a:blipFill>
            </p:spPr>
            <p:txBody>
              <a:bodyPr/>
              <a:lstStyle/>
              <a:p>
                <a:r>
                  <a:rPr lang="en-US">
                    <a:noFill/>
                  </a:rPr>
                  <a:t> </a:t>
                </a:r>
              </a:p>
            </p:txBody>
          </p:sp>
        </mc:Fallback>
      </mc:AlternateContent>
      <p:sp>
        <p:nvSpPr>
          <p:cNvPr id="56" name="TextBox 55"/>
          <p:cNvSpPr txBox="1"/>
          <p:nvPr/>
        </p:nvSpPr>
        <p:spPr>
          <a:xfrm>
            <a:off x="29379242" y="29794778"/>
            <a:ext cx="14241893" cy="3046988"/>
          </a:xfrm>
          <a:prstGeom prst="rect">
            <a:avLst/>
          </a:prstGeom>
          <a:noFill/>
          <a:ln>
            <a:noFill/>
          </a:ln>
        </p:spPr>
        <p:txBody>
          <a:bodyPr wrap="square" rtlCol="0">
            <a:spAutoFit/>
          </a:bodyPr>
          <a:lstStyle/>
          <a:p>
            <a:pPr algn="just"/>
            <a:endParaRPr lang="en-US" sz="3200">
              <a:solidFill>
                <a:schemeClr val="bg1"/>
              </a:solidFill>
              <a:latin typeface="Georgia" panose="02040502050405020303" pitchFamily="18" charset="0"/>
            </a:endParaRPr>
          </a:p>
          <a:p>
            <a:pPr algn="just"/>
            <a:endParaRPr lang="en-US" sz="3200">
              <a:solidFill>
                <a:schemeClr val="bg1"/>
              </a:solidFill>
              <a:latin typeface="Georgia" panose="02040502050405020303" pitchFamily="18" charset="0"/>
            </a:endParaRPr>
          </a:p>
          <a:p>
            <a:pPr algn="just"/>
            <a:r>
              <a:rPr lang="en-US" sz="3200">
                <a:solidFill>
                  <a:schemeClr val="bg1"/>
                </a:solidFill>
                <a:latin typeface="Georgia" panose="02040502050405020303" pitchFamily="18" charset="0"/>
              </a:rPr>
              <a:t>This research was supported by the 2024 NASA SC Space Grant Palmetto Academy, NASA grants NAG3-1906 and NAG3-2447. We are grateful to our collaborators from France for providing us with the raw image data. </a:t>
            </a:r>
          </a:p>
          <a:p>
            <a:pPr algn="just"/>
            <a:endParaRPr lang="en-US" sz="3200">
              <a:solidFill>
                <a:schemeClr val="bg1"/>
              </a:solidFill>
              <a:latin typeface="Georgia" panose="02040502050405020303" pitchFamily="18" charset="0"/>
            </a:endParaRPr>
          </a:p>
        </p:txBody>
      </p:sp>
      <p:sp>
        <p:nvSpPr>
          <p:cNvPr id="60" name="AutoShape 2" descr="histograms_radii_lognormal fi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AutoShape 4" descr="histograms_radii_lognormal fit.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AutoShape 6" descr="histograms_radii_lognormal fit.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7" name="Picture 6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6450829" y="28428845"/>
            <a:ext cx="4573304" cy="3429000"/>
          </a:xfrm>
          <a:prstGeom prst="rect">
            <a:avLst/>
          </a:prstGeom>
        </p:spPr>
      </p:pic>
      <p:sp>
        <p:nvSpPr>
          <p:cNvPr id="57" name="TextBox 56"/>
          <p:cNvSpPr txBox="1"/>
          <p:nvPr/>
        </p:nvSpPr>
        <p:spPr>
          <a:xfrm>
            <a:off x="14710947" y="31942691"/>
            <a:ext cx="14246801" cy="750975"/>
          </a:xfrm>
          <a:prstGeom prst="rect">
            <a:avLst/>
          </a:prstGeom>
          <a:solidFill>
            <a:srgbClr val="495941"/>
          </a:solidFill>
        </p:spPr>
        <p:txBody>
          <a:bodyPr wrap="square" rtlCol="0">
            <a:spAutoFit/>
          </a:bodyPr>
          <a:lstStyle/>
          <a:p>
            <a:pPr>
              <a:lnSpc>
                <a:spcPct val="107000"/>
              </a:lnSpc>
              <a:spcAft>
                <a:spcPts val="800"/>
              </a:spcAft>
            </a:pPr>
            <a:r>
              <a:rPr lang="en-US" sz="2000" kern="100">
                <a:solidFill>
                  <a:schemeClr val="bg1"/>
                </a:solidFill>
                <a:latin typeface="Georgia" panose="02040502050405020303" pitchFamily="18" charset="0"/>
                <a:ea typeface="Aptos" panose="020B0004020202020204" pitchFamily="34" charset="0"/>
                <a:cs typeface="Times New Roman" panose="02020603050405020304" pitchFamily="18" charset="0"/>
              </a:rPr>
              <a:t>Figure 8: A graph of the normalized counts of droplets/gas bubbles for three images of the late-stage phase separation data as a function of radius. The counts inside (A) and outside (B) large gas bubble structure follows a log normal distribution.</a:t>
            </a:r>
          </a:p>
        </p:txBody>
      </p:sp>
      <p:sp>
        <p:nvSpPr>
          <p:cNvPr id="77" name="TextBox 76"/>
          <p:cNvSpPr txBox="1"/>
          <p:nvPr/>
        </p:nvSpPr>
        <p:spPr>
          <a:xfrm>
            <a:off x="29338654" y="14435278"/>
            <a:ext cx="14233315" cy="1015663"/>
          </a:xfrm>
          <a:prstGeom prst="rect">
            <a:avLst/>
          </a:prstGeom>
          <a:solidFill>
            <a:srgbClr val="495941"/>
          </a:solidFill>
        </p:spPr>
        <p:txBody>
          <a:bodyPr wrap="square" rtlCol="0">
            <a:spAutoFit/>
          </a:bodyPr>
          <a:lstStyle/>
          <a:p>
            <a:pPr algn="just"/>
            <a:r>
              <a:rPr lang="en-US" sz="2000">
                <a:solidFill>
                  <a:schemeClr val="bg1"/>
                </a:solidFill>
                <a:latin typeface="Georgia" panose="02040502050405020303" pitchFamily="18" charset="0"/>
              </a:rPr>
              <a:t>Figure 9: Figure 9: A graph of the mean radius of the bubbles in the liquid structure as a function of time (A) and the mean radius of the droplets inside the gas structure (B). A graph of the variance in the liquid structure as a function of time (C) and the variance inside the gas structure (D).</a:t>
            </a:r>
          </a:p>
        </p:txBody>
      </p:sp>
      <mc:AlternateContent xmlns:mc="http://schemas.openxmlformats.org/markup-compatibility/2006" xmlns:a14="http://schemas.microsoft.com/office/drawing/2010/main">
        <mc:Choice Requires="a14">
          <p:graphicFrame>
            <p:nvGraphicFramePr>
              <p:cNvPr id="78" name="Table 77"/>
              <p:cNvGraphicFramePr>
                <a:graphicFrameLocks noGrp="1"/>
              </p:cNvGraphicFramePr>
              <p:nvPr>
                <p:extLst>
                  <p:ext uri="{D42A27DB-BD31-4B8C-83A1-F6EECF244321}">
                    <p14:modId xmlns:p14="http://schemas.microsoft.com/office/powerpoint/2010/main" val="1277749442"/>
                  </p:ext>
                </p:extLst>
              </p:nvPr>
            </p:nvGraphicFramePr>
            <p:xfrm>
              <a:off x="14863626" y="20475368"/>
              <a:ext cx="13965492" cy="2429129"/>
            </p:xfrm>
            <a:graphic>
              <a:graphicData uri="http://schemas.openxmlformats.org/drawingml/2006/table">
                <a:tbl>
                  <a:tblPr firstRow="1" bandRow="1">
                    <a:tableStyleId>{F5AB1C69-6EDB-4FF4-983F-18BD219EF322}</a:tableStyleId>
                  </a:tblPr>
                  <a:tblGrid>
                    <a:gridCol w="1536119">
                      <a:extLst>
                        <a:ext uri="{9D8B030D-6E8A-4147-A177-3AD203B41FA5}">
                          <a16:colId xmlns:a16="http://schemas.microsoft.com/office/drawing/2014/main" val="2532983109"/>
                        </a:ext>
                      </a:extLst>
                    </a:gridCol>
                    <a:gridCol w="3181350">
                      <a:extLst>
                        <a:ext uri="{9D8B030D-6E8A-4147-A177-3AD203B41FA5}">
                          <a16:colId xmlns:a16="http://schemas.microsoft.com/office/drawing/2014/main" val="448581703"/>
                        </a:ext>
                      </a:extLst>
                    </a:gridCol>
                    <a:gridCol w="4082200">
                      <a:extLst>
                        <a:ext uri="{9D8B030D-6E8A-4147-A177-3AD203B41FA5}">
                          <a16:colId xmlns:a16="http://schemas.microsoft.com/office/drawing/2014/main" val="2872936998"/>
                        </a:ext>
                      </a:extLst>
                    </a:gridCol>
                    <a:gridCol w="5165823">
                      <a:extLst>
                        <a:ext uri="{9D8B030D-6E8A-4147-A177-3AD203B41FA5}">
                          <a16:colId xmlns:a16="http://schemas.microsoft.com/office/drawing/2014/main" val="170807688"/>
                        </a:ext>
                      </a:extLst>
                    </a:gridCol>
                  </a:tblGrid>
                  <a:tr h="516279">
                    <a:tc>
                      <a:txBody>
                        <a:bodyPr/>
                        <a:lstStyle/>
                        <a:p>
                          <a:pPr algn="ctr"/>
                          <a:r>
                            <a:rPr lang="en-US" sz="2800" b="0">
                              <a:latin typeface="Georgia" panose="02040502050405020303" pitchFamily="18" charset="0"/>
                            </a:rPr>
                            <a:t>Variable</a:t>
                          </a:r>
                        </a:p>
                      </a:txBody>
                      <a:tcPr>
                        <a:noFill/>
                      </a:tcPr>
                    </a:tc>
                    <a:tc>
                      <a:txBody>
                        <a:bodyPr/>
                        <a:lstStyle/>
                        <a:p>
                          <a:pPr algn="ctr"/>
                          <a:r>
                            <a:rPr lang="en-US" sz="2800" b="0">
                              <a:latin typeface="Georgia" panose="02040502050405020303" pitchFamily="18" charset="0"/>
                            </a:rPr>
                            <a:t>Quantity</a:t>
                          </a:r>
                        </a:p>
                      </a:txBody>
                      <a:tcPr>
                        <a:noFill/>
                      </a:tcPr>
                    </a:tc>
                    <a:tc>
                      <a:txBody>
                        <a:bodyPr/>
                        <a:lstStyle/>
                        <a:p>
                          <a:pPr algn="ctr"/>
                          <a:r>
                            <a:rPr lang="en-US" sz="2800" b="0">
                              <a:latin typeface="Georgia" panose="02040502050405020303" pitchFamily="18" charset="0"/>
                            </a:rPr>
                            <a:t>Accepted</a:t>
                          </a:r>
                          <a:r>
                            <a:rPr lang="en-US" sz="2800" b="0" baseline="0">
                              <a:latin typeface="Georgia" panose="02040502050405020303" pitchFamily="18" charset="0"/>
                            </a:rPr>
                            <a:t> Value</a:t>
                          </a:r>
                          <a:endParaRPr lang="en-US" sz="2800" b="0">
                            <a:latin typeface="Georgia" panose="02040502050405020303" pitchFamily="18" charset="0"/>
                          </a:endParaRPr>
                        </a:p>
                      </a:txBody>
                      <a:tcPr>
                        <a:noFill/>
                      </a:tcPr>
                    </a:tc>
                    <a:tc>
                      <a:txBody>
                        <a:bodyPr/>
                        <a:lstStyle/>
                        <a:p>
                          <a:pPr algn="ctr"/>
                          <a:r>
                            <a:rPr lang="en-US" sz="2800" b="0">
                              <a:latin typeface="Georgia" panose="02040502050405020303" pitchFamily="18" charset="0"/>
                            </a:rPr>
                            <a:t>Measured Value</a:t>
                          </a:r>
                        </a:p>
                      </a:txBody>
                      <a:tcPr>
                        <a:noFill/>
                      </a:tcPr>
                    </a:tc>
                    <a:extLst>
                      <a:ext uri="{0D108BD9-81ED-4DB2-BD59-A6C34878D82A}">
                        <a16:rowId xmlns:a16="http://schemas.microsoft.com/office/drawing/2014/main" val="953630695"/>
                      </a:ext>
                    </a:extLst>
                  </a:tr>
                  <a:tr h="941449">
                    <a:tc>
                      <a:txBody>
                        <a:bodyPr/>
                        <a:lstStyle/>
                        <a:p>
                          <a:pPr algn="ctr"/>
                          <a14:m>
                            <m:oMathPara xmlns:m="http://schemas.openxmlformats.org/officeDocument/2006/math">
                              <m:oMathParaPr>
                                <m:jc m:val="centerGroup"/>
                              </m:oMathParaPr>
                              <m:oMath xmlns:m="http://schemas.openxmlformats.org/officeDocument/2006/math">
                                <m:sSub>
                                  <m:sSubPr>
                                    <m:ctrlPr>
                                      <a:rPr lang="en-US" sz="280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𝐾</m:t>
                                    </m:r>
                                  </m:e>
                                  <m:sub>
                                    <m:r>
                                      <a:rPr lang="en-US" sz="2800" b="0" i="1" smtClean="0">
                                        <a:solidFill>
                                          <a:schemeClr val="bg1"/>
                                        </a:solidFill>
                                        <a:latin typeface="Cambria Math" panose="02040503050406030204" pitchFamily="18" charset="0"/>
                                      </a:rPr>
                                      <m:t>𝑇</m:t>
                                    </m:r>
                                    <m:r>
                                      <a:rPr lang="en-US" sz="2800" b="0" i="1" smtClean="0">
                                        <a:solidFill>
                                          <a:schemeClr val="bg1"/>
                                        </a:solidFill>
                                        <a:latin typeface="Cambria Math" panose="02040503050406030204" pitchFamily="18" charset="0"/>
                                      </a:rPr>
                                      <m:t>0</m:t>
                                    </m:r>
                                  </m:sub>
                                </m:sSub>
                              </m:oMath>
                            </m:oMathPara>
                          </a14:m>
                          <a:endParaRPr lang="en-US" sz="2800">
                            <a:solidFill>
                              <a:schemeClr val="bg1"/>
                            </a:solidFill>
                            <a:latin typeface="Georgia" panose="02040502050405020303" pitchFamily="18" charset="0"/>
                          </a:endParaRPr>
                        </a:p>
                      </a:txBody>
                      <a:tcPr>
                        <a:noFill/>
                      </a:tcPr>
                    </a:tc>
                    <a:tc>
                      <a:txBody>
                        <a:bodyPr/>
                        <a:lstStyle/>
                        <a:p>
                          <a:pPr algn="ctr">
                            <a:spcAft>
                              <a:spcPts val="0"/>
                            </a:spcAft>
                          </a:pPr>
                          <a:r>
                            <a:rPr lang="en-US" sz="2800">
                              <a:solidFill>
                                <a:schemeClr val="bg1"/>
                              </a:solidFill>
                              <a:latin typeface="Georgia" panose="02040502050405020303" pitchFamily="18" charset="0"/>
                            </a:rPr>
                            <a:t>Isothermal</a:t>
                          </a:r>
                          <a:r>
                            <a:rPr lang="en-US" sz="2800" baseline="0">
                              <a:solidFill>
                                <a:schemeClr val="bg1"/>
                              </a:solidFill>
                              <a:latin typeface="Georgia" panose="02040502050405020303" pitchFamily="18" charset="0"/>
                            </a:rPr>
                            <a:t> Compressibility</a:t>
                          </a:r>
                          <a:endParaRPr lang="en-US" sz="2800">
                            <a:solidFill>
                              <a:schemeClr val="bg1"/>
                            </a:solidFill>
                            <a:latin typeface="Georgia" panose="02040502050405020303" pitchFamily="18" charset="0"/>
                          </a:endParaRPr>
                        </a:p>
                      </a:txBody>
                      <a:tcPr>
                        <a:noFill/>
                      </a:tcPr>
                    </a:tc>
                    <a:tc>
                      <a:txBody>
                        <a:bodyPr/>
                        <a:lstStyle/>
                        <a:p>
                          <a:pPr algn="ctr"/>
                          <a14:m>
                            <m:oMath xmlns:m="http://schemas.openxmlformats.org/officeDocument/2006/math">
                              <m:sSub>
                                <m:sSubPr>
                                  <m:ctrlPr>
                                    <a:rPr lang="en-US" sz="280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𝐾</m:t>
                                  </m:r>
                                </m:e>
                                <m:sub>
                                  <m:r>
                                    <a:rPr lang="en-US" sz="2800" b="0" i="1" smtClean="0">
                                      <a:solidFill>
                                        <a:schemeClr val="bg1"/>
                                      </a:solidFill>
                                      <a:latin typeface="Cambria Math" panose="02040503050406030204" pitchFamily="18" charset="0"/>
                                    </a:rPr>
                                    <m:t>𝑇</m:t>
                                  </m:r>
                                  <m:r>
                                    <a:rPr lang="en-US" sz="2800" b="0" i="1" smtClean="0">
                                      <a:solidFill>
                                        <a:schemeClr val="bg1"/>
                                      </a:solidFill>
                                      <a:latin typeface="Cambria Math" panose="02040503050406030204" pitchFamily="18" charset="0"/>
                                    </a:rPr>
                                    <m:t>0</m:t>
                                  </m:r>
                                </m:sub>
                              </m:sSub>
                            </m:oMath>
                          </a14:m>
                          <a:r>
                            <a:rPr lang="en-US" sz="2800">
                              <a:solidFill>
                                <a:schemeClr val="bg1"/>
                              </a:solidFill>
                              <a:latin typeface="Georgia" panose="02040502050405020303" pitchFamily="18" charset="0"/>
                            </a:rPr>
                            <a:t>=57.5</a:t>
                          </a:r>
                          <a14:m>
                            <m:oMath xmlns:m="http://schemas.openxmlformats.org/officeDocument/2006/math">
                              <m:sSup>
                                <m:sSupPr>
                                  <m:ctrlPr>
                                    <a:rPr lang="en-US" sz="2800" i="1" smtClean="0">
                                      <a:solidFill>
                                        <a:schemeClr val="bg1"/>
                                      </a:solidFill>
                                      <a:latin typeface="Cambria Math" panose="02040503050406030204" pitchFamily="18" charset="0"/>
                                    </a:rPr>
                                  </m:ctrlPr>
                                </m:sSupPr>
                                <m:e>
                                  <m:r>
                                    <a:rPr lang="en-US" sz="2800" b="0" i="1" smtClean="0">
                                      <a:solidFill>
                                        <a:schemeClr val="bg1"/>
                                      </a:solidFill>
                                      <a:latin typeface="Cambria Math" panose="02040503050406030204" pitchFamily="18" charset="0"/>
                                    </a:rPr>
                                    <m:t>(10)</m:t>
                                  </m:r>
                                </m:e>
                                <m:sup>
                                  <m:r>
                                    <a:rPr lang="en-US" sz="2800" b="0" i="1" smtClean="0">
                                      <a:solidFill>
                                        <a:schemeClr val="bg1"/>
                                      </a:solidFill>
                                      <a:latin typeface="Cambria Math" panose="02040503050406030204" pitchFamily="18" charset="0"/>
                                    </a:rPr>
                                    <m:t>−9</m:t>
                                  </m:r>
                                </m:sup>
                              </m:sSup>
                            </m:oMath>
                          </a14:m>
                          <a:r>
                            <a:rPr lang="en-US" sz="2800">
                              <a:solidFill>
                                <a:schemeClr val="bg1"/>
                              </a:solidFill>
                              <a:latin typeface="Georgia" panose="02040502050405020303" pitchFamily="18" charset="0"/>
                            </a:rPr>
                            <a:t> (</a:t>
                          </a:r>
                          <a14:m>
                            <m:oMath xmlns:m="http://schemas.openxmlformats.org/officeDocument/2006/math">
                              <m:sSup>
                                <m:sSupPr>
                                  <m:ctrlPr>
                                    <a:rPr lang="en-US" sz="2800" i="1" dirty="0" smtClean="0">
                                      <a:solidFill>
                                        <a:schemeClr val="bg1"/>
                                      </a:solidFill>
                                      <a:latin typeface="Cambria Math" panose="02040503050406030204" pitchFamily="18" charset="0"/>
                                    </a:rPr>
                                  </m:ctrlPr>
                                </m:sSupPr>
                                <m:e>
                                  <m:r>
                                    <a:rPr lang="en-US" sz="2800" b="0" i="1" dirty="0" smtClean="0">
                                      <a:solidFill>
                                        <a:schemeClr val="bg1"/>
                                      </a:solidFill>
                                      <a:latin typeface="Cambria Math" panose="02040503050406030204" pitchFamily="18" charset="0"/>
                                    </a:rPr>
                                    <m:t>𝑃𝑎</m:t>
                                  </m:r>
                                </m:e>
                                <m:sup>
                                  <m:r>
                                    <a:rPr lang="en-US" sz="2800" b="0" i="1" dirty="0" smtClean="0">
                                      <a:solidFill>
                                        <a:schemeClr val="bg1"/>
                                      </a:solidFill>
                                      <a:latin typeface="Cambria Math" panose="02040503050406030204" pitchFamily="18" charset="0"/>
                                    </a:rPr>
                                    <m:t>−1</m:t>
                                  </m:r>
                                </m:sup>
                              </m:sSup>
                            </m:oMath>
                          </a14:m>
                          <a:r>
                            <a:rPr lang="en-US" sz="2800">
                              <a:solidFill>
                                <a:schemeClr val="bg1"/>
                              </a:solidFill>
                              <a:latin typeface="Georgia" panose="02040502050405020303" pitchFamily="18" charset="0"/>
                            </a:rPr>
                            <a:t>)</a:t>
                          </a:r>
                        </a:p>
                      </a:txBody>
                      <a:tcPr>
                        <a:noFill/>
                      </a:tcPr>
                    </a:tc>
                    <a:tc>
                      <a:txBody>
                        <a:bodyPr/>
                        <a:lstStyle/>
                        <a:p>
                          <a:pPr marL="0" marR="0" lvl="0" indent="0" algn="ctr" defTabSz="438912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sz="280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𝐾</m:t>
                                  </m:r>
                                </m:e>
                                <m:sub>
                                  <m:r>
                                    <a:rPr lang="en-US" sz="2800" b="0" i="1" smtClean="0">
                                      <a:solidFill>
                                        <a:schemeClr val="bg1"/>
                                      </a:solidFill>
                                      <a:latin typeface="Cambria Math" panose="02040503050406030204" pitchFamily="18" charset="0"/>
                                    </a:rPr>
                                    <m:t>𝑇</m:t>
                                  </m:r>
                                  <m:r>
                                    <a:rPr lang="en-US" sz="2800" b="0" i="1" smtClean="0">
                                      <a:solidFill>
                                        <a:schemeClr val="bg1"/>
                                      </a:solidFill>
                                      <a:latin typeface="Cambria Math" panose="02040503050406030204" pitchFamily="18" charset="0"/>
                                    </a:rPr>
                                    <m:t>0</m:t>
                                  </m:r>
                                </m:sub>
                              </m:sSub>
                            </m:oMath>
                          </a14:m>
                          <a:r>
                            <a:rPr lang="en-US" sz="2800">
                              <a:solidFill>
                                <a:schemeClr val="bg1"/>
                              </a:solidFill>
                              <a:latin typeface="Georgia" panose="02040502050405020303" pitchFamily="18" charset="0"/>
                            </a:rPr>
                            <a:t>=(76±4.3)</a:t>
                          </a:r>
                          <a14:m>
                            <m:oMath xmlns:m="http://schemas.openxmlformats.org/officeDocument/2006/math">
                              <m:sSup>
                                <m:sSupPr>
                                  <m:ctrlPr>
                                    <a:rPr lang="en-US" sz="2800" i="1" smtClean="0">
                                      <a:solidFill>
                                        <a:schemeClr val="bg1"/>
                                      </a:solidFill>
                                      <a:latin typeface="Cambria Math" panose="02040503050406030204" pitchFamily="18" charset="0"/>
                                    </a:rPr>
                                  </m:ctrlPr>
                                </m:sSupPr>
                                <m:e>
                                  <m:r>
                                    <a:rPr lang="en-US" sz="2800" b="0" i="1" smtClean="0">
                                      <a:solidFill>
                                        <a:schemeClr val="bg1"/>
                                      </a:solidFill>
                                      <a:latin typeface="Cambria Math" panose="02040503050406030204" pitchFamily="18" charset="0"/>
                                    </a:rPr>
                                    <m:t>(10)</m:t>
                                  </m:r>
                                </m:e>
                                <m:sup>
                                  <m:r>
                                    <a:rPr lang="en-US" sz="2800" b="0" i="1" smtClean="0">
                                      <a:solidFill>
                                        <a:schemeClr val="bg1"/>
                                      </a:solidFill>
                                      <a:latin typeface="Cambria Math" panose="02040503050406030204" pitchFamily="18" charset="0"/>
                                    </a:rPr>
                                    <m:t>−9</m:t>
                                  </m:r>
                                </m:sup>
                              </m:sSup>
                            </m:oMath>
                          </a14:m>
                          <a:r>
                            <a:rPr lang="en-US" sz="2800">
                              <a:solidFill>
                                <a:schemeClr val="bg1"/>
                              </a:solidFill>
                              <a:latin typeface="Georgia" panose="02040502050405020303" pitchFamily="18" charset="0"/>
                            </a:rPr>
                            <a:t> (</a:t>
                          </a:r>
                          <a14:m>
                            <m:oMath xmlns:m="http://schemas.openxmlformats.org/officeDocument/2006/math">
                              <m:sSup>
                                <m:sSupPr>
                                  <m:ctrlPr>
                                    <a:rPr lang="en-US" sz="2800" i="1" dirty="0" smtClean="0">
                                      <a:solidFill>
                                        <a:schemeClr val="bg1"/>
                                      </a:solidFill>
                                      <a:latin typeface="Cambria Math" panose="02040503050406030204" pitchFamily="18" charset="0"/>
                                    </a:rPr>
                                  </m:ctrlPr>
                                </m:sSupPr>
                                <m:e>
                                  <m:r>
                                    <a:rPr lang="en-US" sz="2800" b="0" i="1" dirty="0" smtClean="0">
                                      <a:solidFill>
                                        <a:schemeClr val="bg1"/>
                                      </a:solidFill>
                                      <a:latin typeface="Cambria Math" panose="02040503050406030204" pitchFamily="18" charset="0"/>
                                    </a:rPr>
                                    <m:t>𝑃𝑎</m:t>
                                  </m:r>
                                </m:e>
                                <m:sup>
                                  <m:r>
                                    <a:rPr lang="en-US" sz="2800" b="0" i="1" dirty="0" smtClean="0">
                                      <a:solidFill>
                                        <a:schemeClr val="bg1"/>
                                      </a:solidFill>
                                      <a:latin typeface="Cambria Math" panose="02040503050406030204" pitchFamily="18" charset="0"/>
                                    </a:rPr>
                                    <m:t>−1</m:t>
                                  </m:r>
                                </m:sup>
                              </m:sSup>
                            </m:oMath>
                          </a14:m>
                          <a:r>
                            <a:rPr lang="en-US" sz="2800">
                              <a:solidFill>
                                <a:schemeClr val="bg1"/>
                              </a:solidFill>
                              <a:latin typeface="Georgia" panose="02040502050405020303" pitchFamily="18" charset="0"/>
                            </a:rPr>
                            <a:t>)</a:t>
                          </a:r>
                        </a:p>
                        <a:p>
                          <a:pPr algn="ctr"/>
                          <a:endParaRPr lang="en-US" sz="2800">
                            <a:solidFill>
                              <a:schemeClr val="bg1"/>
                            </a:solidFill>
                            <a:latin typeface="Georgia" panose="02040502050405020303" pitchFamily="18" charset="0"/>
                          </a:endParaRPr>
                        </a:p>
                      </a:txBody>
                      <a:tcPr>
                        <a:noFill/>
                      </a:tcPr>
                    </a:tc>
                    <a:extLst>
                      <a:ext uri="{0D108BD9-81ED-4DB2-BD59-A6C34878D82A}">
                        <a16:rowId xmlns:a16="http://schemas.microsoft.com/office/drawing/2014/main" val="615220520"/>
                      </a:ext>
                    </a:extLst>
                  </a:tr>
                  <a:tr h="962581">
                    <a:tc>
                      <a:txBody>
                        <a:bodyPr/>
                        <a:lstStyle/>
                        <a:p>
                          <a:pPr algn="ctr"/>
                          <a14:m>
                            <m:oMathPara xmlns:m="http://schemas.openxmlformats.org/officeDocument/2006/math">
                              <m:oMathParaPr>
                                <m:jc m:val="centerGroup"/>
                              </m:oMathParaPr>
                              <m:oMath xmlns:m="http://schemas.openxmlformats.org/officeDocument/2006/math">
                                <m:sSub>
                                  <m:sSubPr>
                                    <m:ctrlPr>
                                      <a:rPr lang="en-US" sz="2800" i="1" smtClean="0">
                                        <a:solidFill>
                                          <a:schemeClr val="bg1"/>
                                        </a:solidFill>
                                        <a:latin typeface="Cambria Math" panose="02040503050406030204" pitchFamily="18" charset="0"/>
                                      </a:rPr>
                                    </m:ctrlPr>
                                  </m:sSubPr>
                                  <m:e>
                                    <m:r>
                                      <m:rPr>
                                        <m:sty m:val="p"/>
                                      </m:rPr>
                                      <a:rPr lang="el-GR" sz="2800" i="1" smtClean="0">
                                        <a:solidFill>
                                          <a:schemeClr val="bg1"/>
                                        </a:solidFill>
                                        <a:latin typeface="Cambria Math" panose="02040503050406030204" pitchFamily="18" charset="0"/>
                                      </a:rPr>
                                      <m:t>ξ</m:t>
                                    </m:r>
                                  </m:e>
                                  <m:sub>
                                    <m:r>
                                      <a:rPr lang="en-US" sz="2800" b="0" i="1" smtClean="0">
                                        <a:solidFill>
                                          <a:schemeClr val="bg1"/>
                                        </a:solidFill>
                                        <a:latin typeface="Cambria Math" panose="02040503050406030204" pitchFamily="18" charset="0"/>
                                      </a:rPr>
                                      <m:t>0</m:t>
                                    </m:r>
                                  </m:sub>
                                </m:sSub>
                              </m:oMath>
                            </m:oMathPara>
                          </a14:m>
                          <a:endParaRPr lang="en-US" sz="2800">
                            <a:solidFill>
                              <a:schemeClr val="bg1"/>
                            </a:solidFill>
                            <a:latin typeface="Georgia" panose="02040502050405020303" pitchFamily="18" charset="0"/>
                          </a:endParaRPr>
                        </a:p>
                      </a:txBody>
                      <a:tcPr>
                        <a:noFill/>
                      </a:tcPr>
                    </a:tc>
                    <a:tc>
                      <a:txBody>
                        <a:bodyPr/>
                        <a:lstStyle/>
                        <a:p>
                          <a:pPr algn="ctr"/>
                          <a:r>
                            <a:rPr lang="en-US" sz="2800">
                              <a:solidFill>
                                <a:schemeClr val="bg1"/>
                              </a:solidFill>
                              <a:latin typeface="Georgia" panose="02040502050405020303" pitchFamily="18" charset="0"/>
                            </a:rPr>
                            <a:t>Correlation Length</a:t>
                          </a:r>
                        </a:p>
                      </a:txBody>
                      <a:tcPr>
                        <a:noFill/>
                      </a:tcPr>
                    </a:tc>
                    <a:tc>
                      <a:txBody>
                        <a:bodyPr/>
                        <a:lstStyle/>
                        <a:p>
                          <a:pPr algn="ctr"/>
                          <a14:m>
                            <m:oMathPara xmlns:m="http://schemas.openxmlformats.org/officeDocument/2006/math">
                              <m:oMathParaPr>
                                <m:jc m:val="centerGroup"/>
                              </m:oMathParaPr>
                              <m:oMath xmlns:m="http://schemas.openxmlformats.org/officeDocument/2006/math">
                                <m:sSub>
                                  <m:sSubPr>
                                    <m:ctrlPr>
                                      <a:rPr lang="en-US" sz="2800" i="1" smtClean="0">
                                        <a:solidFill>
                                          <a:schemeClr val="bg1"/>
                                        </a:solidFill>
                                        <a:latin typeface="Cambria Math" panose="02040503050406030204" pitchFamily="18" charset="0"/>
                                      </a:rPr>
                                    </m:ctrlPr>
                                  </m:sSubPr>
                                  <m:e>
                                    <m:r>
                                      <m:rPr>
                                        <m:sty m:val="p"/>
                                      </m:rPr>
                                      <a:rPr lang="el-GR" sz="2800" i="1" smtClean="0">
                                        <a:solidFill>
                                          <a:schemeClr val="bg1"/>
                                        </a:solidFill>
                                        <a:latin typeface="Cambria Math" panose="02040503050406030204" pitchFamily="18" charset="0"/>
                                      </a:rPr>
                                      <m:t>ξ</m:t>
                                    </m:r>
                                  </m:e>
                                  <m:sub>
                                    <m:r>
                                      <a:rPr lang="en-US" sz="2800" b="0" i="1" smtClean="0">
                                        <a:solidFill>
                                          <a:schemeClr val="bg1"/>
                                        </a:solidFill>
                                        <a:latin typeface="Cambria Math" panose="02040503050406030204" pitchFamily="18" charset="0"/>
                                      </a:rPr>
                                      <m:t>0</m:t>
                                    </m:r>
                                  </m:sub>
                                </m:sSub>
                                <m:r>
                                  <a:rPr lang="en-US" sz="2800" b="0" i="1" smtClean="0">
                                    <a:solidFill>
                                      <a:schemeClr val="bg1"/>
                                    </a:solidFill>
                                    <a:latin typeface="Cambria Math" panose="02040503050406030204" pitchFamily="18" charset="0"/>
                                  </a:rPr>
                                  <m:t>=1.78(Å)</m:t>
                                </m:r>
                              </m:oMath>
                            </m:oMathPara>
                          </a14:m>
                          <a:endParaRPr lang="en-US" sz="2800">
                            <a:solidFill>
                              <a:schemeClr val="bg1"/>
                            </a:solidFill>
                            <a:latin typeface="Georgia" panose="02040502050405020303" pitchFamily="18" charset="0"/>
                          </a:endParaRPr>
                        </a:p>
                      </a:txBody>
                      <a:tcPr>
                        <a:noFill/>
                      </a:tcPr>
                    </a:tc>
                    <a:tc>
                      <a:txBody>
                        <a:bodyPr/>
                        <a:lstStyle/>
                        <a:p>
                          <a:pPr marL="0" marR="0" lvl="0" indent="0" algn="ctr" defTabSz="438912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800" i="1" smtClean="0">
                                        <a:solidFill>
                                          <a:schemeClr val="bg1"/>
                                        </a:solidFill>
                                        <a:latin typeface="Cambria Math" panose="02040503050406030204" pitchFamily="18" charset="0"/>
                                      </a:rPr>
                                    </m:ctrlPr>
                                  </m:sSubPr>
                                  <m:e>
                                    <m:r>
                                      <m:rPr>
                                        <m:sty m:val="p"/>
                                      </m:rPr>
                                      <a:rPr lang="el-GR" sz="2800" i="1" smtClean="0">
                                        <a:solidFill>
                                          <a:schemeClr val="bg1"/>
                                        </a:solidFill>
                                        <a:latin typeface="Cambria Math" panose="02040503050406030204" pitchFamily="18" charset="0"/>
                                      </a:rPr>
                                      <m:t>ξ</m:t>
                                    </m:r>
                                  </m:e>
                                  <m:sub>
                                    <m:r>
                                      <a:rPr lang="en-US" sz="2800" b="0" i="1" smtClean="0">
                                        <a:solidFill>
                                          <a:schemeClr val="bg1"/>
                                        </a:solidFill>
                                        <a:latin typeface="Cambria Math" panose="02040503050406030204" pitchFamily="18" charset="0"/>
                                      </a:rPr>
                                      <m:t>0</m:t>
                                    </m:r>
                                  </m:sub>
                                </m:sSub>
                                <m:r>
                                  <a:rPr lang="en-US" sz="2800" b="0" i="1" smtClean="0">
                                    <a:solidFill>
                                      <a:schemeClr val="bg1"/>
                                    </a:solidFill>
                                    <a:latin typeface="Cambria Math" panose="02040503050406030204" pitchFamily="18" charset="0"/>
                                  </a:rPr>
                                  <m:t>=(1.57±0.10)(Å)</m:t>
                                </m:r>
                              </m:oMath>
                            </m:oMathPara>
                          </a14:m>
                          <a:endParaRPr lang="en-US" sz="2800">
                            <a:solidFill>
                              <a:schemeClr val="bg1"/>
                            </a:solidFill>
                            <a:latin typeface="Georgia" panose="02040502050405020303" pitchFamily="18" charset="0"/>
                          </a:endParaRPr>
                        </a:p>
                        <a:p>
                          <a:pPr algn="ctr"/>
                          <a:endParaRPr lang="en-US" sz="2800">
                            <a:solidFill>
                              <a:schemeClr val="bg1"/>
                            </a:solidFill>
                            <a:latin typeface="Georgia" panose="02040502050405020303" pitchFamily="18" charset="0"/>
                          </a:endParaRPr>
                        </a:p>
                      </a:txBody>
                      <a:tcPr>
                        <a:noFill/>
                      </a:tcPr>
                    </a:tc>
                    <a:extLst>
                      <a:ext uri="{0D108BD9-81ED-4DB2-BD59-A6C34878D82A}">
                        <a16:rowId xmlns:a16="http://schemas.microsoft.com/office/drawing/2014/main" val="470346311"/>
                      </a:ext>
                    </a:extLst>
                  </a:tr>
                </a:tbl>
              </a:graphicData>
            </a:graphic>
          </p:graphicFrame>
        </mc:Choice>
        <mc:Fallback xmlns="">
          <p:graphicFrame>
            <p:nvGraphicFramePr>
              <p:cNvPr id="78" name="Table 77"/>
              <p:cNvGraphicFramePr>
                <a:graphicFrameLocks noGrp="1"/>
              </p:cNvGraphicFramePr>
              <p:nvPr>
                <p:extLst>
                  <p:ext uri="{D42A27DB-BD31-4B8C-83A1-F6EECF244321}">
                    <p14:modId xmlns:p14="http://schemas.microsoft.com/office/powerpoint/2010/main" val="1277749442"/>
                  </p:ext>
                </p:extLst>
              </p:nvPr>
            </p:nvGraphicFramePr>
            <p:xfrm>
              <a:off x="14863626" y="20475368"/>
              <a:ext cx="13965492" cy="2429129"/>
            </p:xfrm>
            <a:graphic>
              <a:graphicData uri="http://schemas.openxmlformats.org/drawingml/2006/table">
                <a:tbl>
                  <a:tblPr firstRow="1" bandRow="1">
                    <a:tableStyleId>{F5AB1C69-6EDB-4FF4-983F-18BD219EF322}</a:tableStyleId>
                  </a:tblPr>
                  <a:tblGrid>
                    <a:gridCol w="1536119">
                      <a:extLst>
                        <a:ext uri="{9D8B030D-6E8A-4147-A177-3AD203B41FA5}">
                          <a16:colId xmlns:a16="http://schemas.microsoft.com/office/drawing/2014/main" val="2532983109"/>
                        </a:ext>
                      </a:extLst>
                    </a:gridCol>
                    <a:gridCol w="3181350">
                      <a:extLst>
                        <a:ext uri="{9D8B030D-6E8A-4147-A177-3AD203B41FA5}">
                          <a16:colId xmlns:a16="http://schemas.microsoft.com/office/drawing/2014/main" val="448581703"/>
                        </a:ext>
                      </a:extLst>
                    </a:gridCol>
                    <a:gridCol w="4082200">
                      <a:extLst>
                        <a:ext uri="{9D8B030D-6E8A-4147-A177-3AD203B41FA5}">
                          <a16:colId xmlns:a16="http://schemas.microsoft.com/office/drawing/2014/main" val="2872936998"/>
                        </a:ext>
                      </a:extLst>
                    </a:gridCol>
                    <a:gridCol w="5165823">
                      <a:extLst>
                        <a:ext uri="{9D8B030D-6E8A-4147-A177-3AD203B41FA5}">
                          <a16:colId xmlns:a16="http://schemas.microsoft.com/office/drawing/2014/main" val="170807688"/>
                        </a:ext>
                      </a:extLst>
                    </a:gridCol>
                  </a:tblGrid>
                  <a:tr h="518160">
                    <a:tc>
                      <a:txBody>
                        <a:bodyPr/>
                        <a:lstStyle/>
                        <a:p>
                          <a:pPr algn="ctr"/>
                          <a:r>
                            <a:rPr lang="en-US" sz="2800" b="0">
                              <a:latin typeface="Georgia" panose="02040502050405020303" pitchFamily="18" charset="0"/>
                            </a:rPr>
                            <a:t>Variable</a:t>
                          </a:r>
                        </a:p>
                      </a:txBody>
                      <a:tcPr>
                        <a:noFill/>
                      </a:tcPr>
                    </a:tc>
                    <a:tc>
                      <a:txBody>
                        <a:bodyPr/>
                        <a:lstStyle/>
                        <a:p>
                          <a:pPr algn="ctr"/>
                          <a:r>
                            <a:rPr lang="en-US" sz="2800" b="0">
                              <a:latin typeface="Georgia" panose="02040502050405020303" pitchFamily="18" charset="0"/>
                            </a:rPr>
                            <a:t>Quantity</a:t>
                          </a:r>
                        </a:p>
                      </a:txBody>
                      <a:tcPr>
                        <a:noFill/>
                      </a:tcPr>
                    </a:tc>
                    <a:tc>
                      <a:txBody>
                        <a:bodyPr/>
                        <a:lstStyle/>
                        <a:p>
                          <a:pPr algn="ctr"/>
                          <a:r>
                            <a:rPr lang="en-US" sz="2800" b="0">
                              <a:latin typeface="Georgia" panose="02040502050405020303" pitchFamily="18" charset="0"/>
                            </a:rPr>
                            <a:t>Accepted</a:t>
                          </a:r>
                          <a:r>
                            <a:rPr lang="en-US" sz="2800" b="0" baseline="0">
                              <a:latin typeface="Georgia" panose="02040502050405020303" pitchFamily="18" charset="0"/>
                            </a:rPr>
                            <a:t> Value</a:t>
                          </a:r>
                          <a:endParaRPr lang="en-US" sz="2800" b="0">
                            <a:latin typeface="Georgia" panose="02040502050405020303" pitchFamily="18" charset="0"/>
                          </a:endParaRPr>
                        </a:p>
                      </a:txBody>
                      <a:tcPr>
                        <a:noFill/>
                      </a:tcPr>
                    </a:tc>
                    <a:tc>
                      <a:txBody>
                        <a:bodyPr/>
                        <a:lstStyle/>
                        <a:p>
                          <a:pPr algn="ctr"/>
                          <a:r>
                            <a:rPr lang="en-US" sz="2800" b="0">
                              <a:latin typeface="Georgia" panose="02040502050405020303" pitchFamily="18" charset="0"/>
                            </a:rPr>
                            <a:t>Measured Value</a:t>
                          </a:r>
                        </a:p>
                      </a:txBody>
                      <a:tcPr>
                        <a:noFill/>
                      </a:tcPr>
                    </a:tc>
                    <a:extLst>
                      <a:ext uri="{0D108BD9-81ED-4DB2-BD59-A6C34878D82A}">
                        <a16:rowId xmlns:a16="http://schemas.microsoft.com/office/drawing/2014/main" val="953630695"/>
                      </a:ext>
                    </a:extLst>
                  </a:tr>
                  <a:tr h="944880">
                    <a:tc>
                      <a:txBody>
                        <a:bodyPr/>
                        <a:lstStyle/>
                        <a:p>
                          <a:endParaRPr lang="en-US"/>
                        </a:p>
                      </a:txBody>
                      <a:tcPr>
                        <a:blipFill>
                          <a:blip r:embed="rId23"/>
                          <a:stretch>
                            <a:fillRect l="-397" t="-60897" r="-811111" b="-103205"/>
                          </a:stretch>
                        </a:blipFill>
                      </a:tcPr>
                    </a:tc>
                    <a:tc>
                      <a:txBody>
                        <a:bodyPr/>
                        <a:lstStyle/>
                        <a:p>
                          <a:pPr algn="ctr">
                            <a:spcAft>
                              <a:spcPts val="0"/>
                            </a:spcAft>
                          </a:pPr>
                          <a:r>
                            <a:rPr lang="en-US" sz="2800">
                              <a:solidFill>
                                <a:schemeClr val="bg1"/>
                              </a:solidFill>
                              <a:latin typeface="Georgia" panose="02040502050405020303" pitchFamily="18" charset="0"/>
                            </a:rPr>
                            <a:t>Isothermal</a:t>
                          </a:r>
                          <a:r>
                            <a:rPr lang="en-US" sz="2800" baseline="0">
                              <a:solidFill>
                                <a:schemeClr val="bg1"/>
                              </a:solidFill>
                              <a:latin typeface="Georgia" panose="02040502050405020303" pitchFamily="18" charset="0"/>
                            </a:rPr>
                            <a:t> Compressibility</a:t>
                          </a:r>
                          <a:endParaRPr lang="en-US" sz="2800">
                            <a:solidFill>
                              <a:schemeClr val="bg1"/>
                            </a:solidFill>
                            <a:latin typeface="Georgia" panose="02040502050405020303" pitchFamily="18" charset="0"/>
                          </a:endParaRPr>
                        </a:p>
                      </a:txBody>
                      <a:tcPr>
                        <a:noFill/>
                      </a:tcPr>
                    </a:tc>
                    <a:tc>
                      <a:txBody>
                        <a:bodyPr/>
                        <a:lstStyle/>
                        <a:p>
                          <a:endParaRPr lang="en-US"/>
                        </a:p>
                      </a:txBody>
                      <a:tcPr>
                        <a:blipFill>
                          <a:blip r:embed="rId23"/>
                          <a:stretch>
                            <a:fillRect l="-115672" t="-60897" r="-127164" b="-103205"/>
                          </a:stretch>
                        </a:blipFill>
                      </a:tcPr>
                    </a:tc>
                    <a:tc>
                      <a:txBody>
                        <a:bodyPr/>
                        <a:lstStyle/>
                        <a:p>
                          <a:endParaRPr lang="en-US"/>
                        </a:p>
                      </a:txBody>
                      <a:tcPr>
                        <a:blipFill>
                          <a:blip r:embed="rId23"/>
                          <a:stretch>
                            <a:fillRect l="-170401" t="-60897" r="-472" b="-103205"/>
                          </a:stretch>
                        </a:blipFill>
                      </a:tcPr>
                    </a:tc>
                    <a:extLst>
                      <a:ext uri="{0D108BD9-81ED-4DB2-BD59-A6C34878D82A}">
                        <a16:rowId xmlns:a16="http://schemas.microsoft.com/office/drawing/2014/main" val="615220520"/>
                      </a:ext>
                    </a:extLst>
                  </a:tr>
                  <a:tr h="966089">
                    <a:tc>
                      <a:txBody>
                        <a:bodyPr/>
                        <a:lstStyle/>
                        <a:p>
                          <a:endParaRPr lang="en-US"/>
                        </a:p>
                      </a:txBody>
                      <a:tcPr>
                        <a:blipFill>
                          <a:blip r:embed="rId23"/>
                          <a:stretch>
                            <a:fillRect l="-397" t="-157862" r="-811111" b="-1258"/>
                          </a:stretch>
                        </a:blipFill>
                      </a:tcPr>
                    </a:tc>
                    <a:tc>
                      <a:txBody>
                        <a:bodyPr/>
                        <a:lstStyle/>
                        <a:p>
                          <a:pPr algn="ctr"/>
                          <a:r>
                            <a:rPr lang="en-US" sz="2800">
                              <a:solidFill>
                                <a:schemeClr val="bg1"/>
                              </a:solidFill>
                              <a:latin typeface="Georgia" panose="02040502050405020303" pitchFamily="18" charset="0"/>
                            </a:rPr>
                            <a:t>Correlation Length</a:t>
                          </a:r>
                        </a:p>
                      </a:txBody>
                      <a:tcPr>
                        <a:noFill/>
                      </a:tcPr>
                    </a:tc>
                    <a:tc>
                      <a:txBody>
                        <a:bodyPr/>
                        <a:lstStyle/>
                        <a:p>
                          <a:endParaRPr lang="en-US"/>
                        </a:p>
                      </a:txBody>
                      <a:tcPr>
                        <a:blipFill>
                          <a:blip r:embed="rId23"/>
                          <a:stretch>
                            <a:fillRect l="-115672" t="-157862" r="-127164" b="-1258"/>
                          </a:stretch>
                        </a:blipFill>
                      </a:tcPr>
                    </a:tc>
                    <a:tc>
                      <a:txBody>
                        <a:bodyPr/>
                        <a:lstStyle/>
                        <a:p>
                          <a:endParaRPr lang="en-US"/>
                        </a:p>
                      </a:txBody>
                      <a:tcPr>
                        <a:blipFill>
                          <a:blip r:embed="rId23"/>
                          <a:stretch>
                            <a:fillRect l="-170401" t="-157862" r="-472" b="-1258"/>
                          </a:stretch>
                        </a:blipFill>
                      </a:tcPr>
                    </a:tc>
                    <a:extLst>
                      <a:ext uri="{0D108BD9-81ED-4DB2-BD59-A6C34878D82A}">
                        <a16:rowId xmlns:a16="http://schemas.microsoft.com/office/drawing/2014/main" val="470346311"/>
                      </a:ext>
                    </a:extLst>
                  </a:tr>
                </a:tbl>
              </a:graphicData>
            </a:graphic>
          </p:graphicFrame>
        </mc:Fallback>
      </mc:AlternateContent>
      <p:grpSp>
        <p:nvGrpSpPr>
          <p:cNvPr id="18" name="Group 17"/>
          <p:cNvGrpSpPr/>
          <p:nvPr/>
        </p:nvGrpSpPr>
        <p:grpSpPr>
          <a:xfrm>
            <a:off x="14846881" y="24145965"/>
            <a:ext cx="14197433" cy="3433020"/>
            <a:chOff x="14836603" y="22152035"/>
            <a:chExt cx="14197433" cy="3433020"/>
          </a:xfrm>
        </p:grpSpPr>
        <p:pic>
          <p:nvPicPr>
            <p:cNvPr id="3" name="Picture 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4836603" y="22159965"/>
              <a:ext cx="3383280" cy="3383280"/>
            </a:xfrm>
            <a:prstGeom prst="rect">
              <a:avLst/>
            </a:prstGeom>
          </p:spPr>
        </p:pic>
        <p:pic>
          <p:nvPicPr>
            <p:cNvPr id="4" name="Picture 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8353107" y="22159965"/>
              <a:ext cx="3383280" cy="3383280"/>
            </a:xfrm>
            <a:prstGeom prst="rect">
              <a:avLst/>
            </a:prstGeom>
          </p:spPr>
        </p:pic>
        <p:pic>
          <p:nvPicPr>
            <p:cNvPr id="15" name="Picture 14"/>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1869611" y="22159965"/>
              <a:ext cx="3383280" cy="3383280"/>
            </a:xfrm>
            <a:prstGeom prst="rect">
              <a:avLst/>
            </a:prstGeom>
          </p:spPr>
        </p:pic>
        <p:pic>
          <p:nvPicPr>
            <p:cNvPr id="16" name="Picture 15"/>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5418815" y="22159965"/>
              <a:ext cx="3383280" cy="3383280"/>
            </a:xfrm>
            <a:prstGeom prst="rect">
              <a:avLst/>
            </a:prstGeom>
          </p:spPr>
        </p:pic>
        <p:sp>
          <p:nvSpPr>
            <p:cNvPr id="19" name="Rectangle 18"/>
            <p:cNvSpPr/>
            <p:nvPr/>
          </p:nvSpPr>
          <p:spPr>
            <a:xfrm>
              <a:off x="16440551" y="24966867"/>
              <a:ext cx="457200" cy="453224"/>
            </a:xfrm>
            <a:prstGeom prst="rect">
              <a:avLst/>
            </a:prstGeom>
            <a:noFill/>
            <a:ln>
              <a:solidFill>
                <a:srgbClr val="BBE1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19953373" y="24966867"/>
              <a:ext cx="457200" cy="453224"/>
            </a:xfrm>
            <a:prstGeom prst="rect">
              <a:avLst/>
            </a:prstGeom>
            <a:noFill/>
            <a:ln>
              <a:solidFill>
                <a:srgbClr val="BBE1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26998383" y="24966867"/>
              <a:ext cx="457200" cy="453224"/>
            </a:xfrm>
            <a:prstGeom prst="rect">
              <a:avLst/>
            </a:prstGeom>
            <a:noFill/>
            <a:ln>
              <a:solidFill>
                <a:srgbClr val="BBE1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23472343" y="24966867"/>
              <a:ext cx="457200" cy="453224"/>
            </a:xfrm>
            <a:prstGeom prst="rect">
              <a:avLst/>
            </a:prstGeom>
            <a:noFill/>
            <a:ln>
              <a:solidFill>
                <a:srgbClr val="BBE1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rotWithShape="1">
            <a:blip r:embed="rId28"/>
            <a:srcRect r="1143" b="1449"/>
            <a:stretch/>
          </p:blipFill>
          <p:spPr>
            <a:xfrm>
              <a:off x="20537569" y="22159965"/>
              <a:ext cx="1198818" cy="1188720"/>
            </a:xfrm>
            <a:prstGeom prst="rect">
              <a:avLst/>
            </a:prstGeom>
          </p:spPr>
        </p:pic>
        <p:pic>
          <p:nvPicPr>
            <p:cNvPr id="22" name="Picture 21"/>
            <p:cNvPicPr>
              <a:picLocks noChangeAspect="1"/>
            </p:cNvPicPr>
            <p:nvPr/>
          </p:nvPicPr>
          <p:blipFill rotWithShape="1">
            <a:blip r:embed="rId29"/>
            <a:srcRect r="1190"/>
            <a:stretch/>
          </p:blipFill>
          <p:spPr>
            <a:xfrm>
              <a:off x="24046404" y="22159965"/>
              <a:ext cx="1206487" cy="1188720"/>
            </a:xfrm>
            <a:prstGeom prst="rect">
              <a:avLst/>
            </a:prstGeom>
          </p:spPr>
        </p:pic>
        <p:pic>
          <p:nvPicPr>
            <p:cNvPr id="32" name="Picture 31"/>
            <p:cNvPicPr>
              <a:picLocks noChangeAspect="1"/>
            </p:cNvPicPr>
            <p:nvPr/>
          </p:nvPicPr>
          <p:blipFill>
            <a:blip r:embed="rId30"/>
            <a:stretch>
              <a:fillRect/>
            </a:stretch>
          </p:blipFill>
          <p:spPr>
            <a:xfrm>
              <a:off x="27593993" y="22152035"/>
              <a:ext cx="1208102" cy="1188720"/>
            </a:xfrm>
            <a:prstGeom prst="rect">
              <a:avLst/>
            </a:prstGeom>
          </p:spPr>
        </p:pic>
        <p:pic>
          <p:nvPicPr>
            <p:cNvPr id="55" name="Picture 54"/>
            <p:cNvPicPr>
              <a:picLocks noChangeAspect="1"/>
            </p:cNvPicPr>
            <p:nvPr/>
          </p:nvPicPr>
          <p:blipFill rotWithShape="1">
            <a:blip r:embed="rId31"/>
            <a:srcRect r="760"/>
            <a:stretch/>
          </p:blipFill>
          <p:spPr>
            <a:xfrm>
              <a:off x="17021060" y="22159965"/>
              <a:ext cx="1198823" cy="1188720"/>
            </a:xfrm>
            <a:prstGeom prst="rect">
              <a:avLst/>
            </a:prstGeom>
          </p:spPr>
        </p:pic>
        <p:cxnSp>
          <p:nvCxnSpPr>
            <p:cNvPr id="64" name="Straight Arrow Connector 63"/>
            <p:cNvCxnSpPr>
              <a:endCxn id="19" idx="0"/>
            </p:cNvCxnSpPr>
            <p:nvPr/>
          </p:nvCxnSpPr>
          <p:spPr>
            <a:xfrm flipH="1">
              <a:off x="16669151" y="23348685"/>
              <a:ext cx="346742" cy="1618182"/>
            </a:xfrm>
            <a:prstGeom prst="straightConnector1">
              <a:avLst/>
            </a:prstGeom>
            <a:ln>
              <a:solidFill>
                <a:srgbClr val="BBE1C3"/>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a:off x="27247251" y="23348685"/>
              <a:ext cx="346742" cy="1618182"/>
            </a:xfrm>
            <a:prstGeom prst="straightConnector1">
              <a:avLst/>
            </a:prstGeom>
            <a:ln>
              <a:solidFill>
                <a:srgbClr val="BBE1C3"/>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H="1">
              <a:off x="23699662" y="23348685"/>
              <a:ext cx="346742" cy="1618182"/>
            </a:xfrm>
            <a:prstGeom prst="straightConnector1">
              <a:avLst/>
            </a:prstGeom>
            <a:ln>
              <a:solidFill>
                <a:srgbClr val="BBE1C3"/>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a:off x="20188988" y="23334630"/>
              <a:ext cx="346742" cy="1618182"/>
            </a:xfrm>
            <a:prstGeom prst="straightConnector1">
              <a:avLst/>
            </a:prstGeom>
            <a:ln>
              <a:solidFill>
                <a:srgbClr val="BBE1C3"/>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17713095" y="25184945"/>
              <a:ext cx="11320941" cy="400110"/>
            </a:xfrm>
            <a:prstGeom prst="rect">
              <a:avLst/>
            </a:prstGeom>
            <a:noFill/>
          </p:spPr>
          <p:txBody>
            <a:bodyPr wrap="square" rtlCol="0">
              <a:spAutoFit/>
            </a:bodyPr>
            <a:lstStyle/>
            <a:p>
              <a:r>
                <a:rPr lang="en-US" sz="2000">
                  <a:solidFill>
                    <a:schemeClr val="bg1"/>
                  </a:solidFill>
                  <a:latin typeface="Georgia" panose="02040502050405020303" pitchFamily="18" charset="0"/>
                </a:rPr>
                <a:t>(A)                                                   (B)                                                   (C)                                                   (D)</a:t>
              </a:r>
            </a:p>
          </p:txBody>
        </p:sp>
      </p:grpSp>
      <p:pic>
        <p:nvPicPr>
          <p:cNvPr id="83" name="Picture 82"/>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22684221" y="28428845"/>
            <a:ext cx="4573308" cy="3429000"/>
          </a:xfrm>
          <a:prstGeom prst="rect">
            <a:avLst/>
          </a:prstGeom>
        </p:spPr>
      </p:pic>
      <p:cxnSp>
        <p:nvCxnSpPr>
          <p:cNvPr id="81" name="Straight Arrow Connector 80"/>
          <p:cNvCxnSpPr/>
          <p:nvPr/>
        </p:nvCxnSpPr>
        <p:spPr>
          <a:xfrm>
            <a:off x="11124434" y="18738440"/>
            <a:ext cx="1277913" cy="540319"/>
          </a:xfrm>
          <a:prstGeom prst="straightConnector1">
            <a:avLst/>
          </a:prstGeom>
          <a:ln w="28575">
            <a:solidFill>
              <a:srgbClr val="BBE1C3"/>
            </a:solidFill>
            <a:tailEnd type="triangle"/>
          </a:ln>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12428980" y="19181833"/>
            <a:ext cx="685800" cy="685800"/>
          </a:xfrm>
          <a:prstGeom prst="rect">
            <a:avLst/>
          </a:prstGeom>
          <a:noFill/>
          <a:ln>
            <a:solidFill>
              <a:srgbClr val="BBE1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36938552" y="5628337"/>
            <a:ext cx="5561140" cy="4169664"/>
          </a:xfrm>
          <a:prstGeom prst="rect">
            <a:avLst/>
          </a:prstGeom>
        </p:spPr>
      </p:pic>
      <p:pic>
        <p:nvPicPr>
          <p:cNvPr id="80" name="Picture 79"/>
          <p:cNvPicPr>
            <a:picLocks noChangeAspect="1"/>
          </p:cNvPicPr>
          <p:nvPr/>
        </p:nvPicPr>
        <p:blipFill rotWithShape="1">
          <a:blip r:embed="rId34">
            <a:extLst>
              <a:ext uri="{28A0092B-C50C-407E-A947-70E740481C1C}">
                <a14:useLocalDpi xmlns:a14="http://schemas.microsoft.com/office/drawing/2010/main" val="0"/>
              </a:ext>
            </a:extLst>
          </a:blip>
          <a:srcRect l="1" r="175"/>
          <a:stretch/>
        </p:blipFill>
        <p:spPr>
          <a:xfrm>
            <a:off x="30279098" y="5625784"/>
            <a:ext cx="5554821" cy="4172217"/>
          </a:xfrm>
          <a:prstGeom prst="rect">
            <a:avLst/>
          </a:prstGeom>
        </p:spPr>
      </p:pic>
      <p:sp>
        <p:nvSpPr>
          <p:cNvPr id="84" name="TextBox 83"/>
          <p:cNvSpPr txBox="1"/>
          <p:nvPr/>
        </p:nvSpPr>
        <p:spPr>
          <a:xfrm>
            <a:off x="20372637" y="31361576"/>
            <a:ext cx="7780033" cy="461665"/>
          </a:xfrm>
          <a:prstGeom prst="rect">
            <a:avLst/>
          </a:prstGeom>
          <a:noFill/>
        </p:spPr>
        <p:txBody>
          <a:bodyPr wrap="square" rtlCol="0">
            <a:spAutoFit/>
          </a:bodyPr>
          <a:lstStyle/>
          <a:p>
            <a:r>
              <a:rPr lang="en-US" sz="2400">
                <a:latin typeface="Georgia" panose="02040502050405020303" pitchFamily="18" charset="0"/>
              </a:rPr>
              <a:t> (A)                                                                                (B)</a:t>
            </a:r>
          </a:p>
        </p:txBody>
      </p:sp>
      <p:pic>
        <p:nvPicPr>
          <p:cNvPr id="86" name="Picture 85"/>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30272778" y="10120253"/>
            <a:ext cx="5561141" cy="4169664"/>
          </a:xfrm>
          <a:prstGeom prst="rect">
            <a:avLst/>
          </a:prstGeom>
        </p:spPr>
      </p:pic>
      <p:pic>
        <p:nvPicPr>
          <p:cNvPr id="90" name="Picture 89"/>
          <p:cNvPicPr/>
          <p:nvPr/>
        </p:nvPicPr>
        <p:blipFill>
          <a:blip r:embed="rId36"/>
          <a:stretch>
            <a:fillRect/>
          </a:stretch>
        </p:blipFill>
        <p:spPr>
          <a:xfrm>
            <a:off x="22484725" y="10979761"/>
            <a:ext cx="5888736" cy="3840480"/>
          </a:xfrm>
          <a:prstGeom prst="rect">
            <a:avLst/>
          </a:prstGeom>
        </p:spPr>
      </p:pic>
      <p:pic>
        <p:nvPicPr>
          <p:cNvPr id="88" name="Picture 87"/>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36938551" y="10114637"/>
            <a:ext cx="5561141" cy="4169664"/>
          </a:xfrm>
          <a:prstGeom prst="rect">
            <a:avLst/>
          </a:prstGeom>
        </p:spPr>
      </p:pic>
      <p:pic>
        <p:nvPicPr>
          <p:cNvPr id="68" name="Picture 67"/>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30272778" y="15884085"/>
            <a:ext cx="5555852" cy="4165699"/>
          </a:xfrm>
          <a:prstGeom prst="rect">
            <a:avLst/>
          </a:prstGeom>
        </p:spPr>
      </p:pic>
      <p:pic>
        <p:nvPicPr>
          <p:cNvPr id="69" name="Picture 68"/>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36938550" y="15882102"/>
            <a:ext cx="5561141" cy="4169664"/>
          </a:xfrm>
          <a:prstGeom prst="rect">
            <a:avLst/>
          </a:prstGeom>
        </p:spPr>
      </p:pic>
      <p:sp>
        <p:nvSpPr>
          <p:cNvPr id="89" name="TextBox 88"/>
          <p:cNvSpPr txBox="1"/>
          <p:nvPr/>
        </p:nvSpPr>
        <p:spPr>
          <a:xfrm>
            <a:off x="35161936" y="9291535"/>
            <a:ext cx="8217365" cy="11172289"/>
          </a:xfrm>
          <a:prstGeom prst="rect">
            <a:avLst/>
          </a:prstGeom>
          <a:noFill/>
        </p:spPr>
        <p:txBody>
          <a:bodyPr wrap="square" rtlCol="0">
            <a:spAutoFit/>
          </a:bodyPr>
          <a:lstStyle/>
          <a:p>
            <a:r>
              <a:rPr lang="en-US" sz="2400">
                <a:latin typeface="Georgia" panose="02040502050405020303" pitchFamily="18" charset="0"/>
              </a:rPr>
              <a:t>  (A)                                                                                     (B)</a:t>
            </a:r>
          </a:p>
          <a:p>
            <a:endParaRPr lang="en-US" sz="2400">
              <a:latin typeface="Georgia" panose="02040502050405020303" pitchFamily="18" charset="0"/>
            </a:endParaRPr>
          </a:p>
          <a:p>
            <a:endParaRPr lang="en-US" sz="2400">
              <a:latin typeface="Georgia" panose="02040502050405020303" pitchFamily="18" charset="0"/>
            </a:endParaRPr>
          </a:p>
          <a:p>
            <a:endParaRPr lang="en-US" sz="2400">
              <a:latin typeface="Georgia" panose="02040502050405020303" pitchFamily="18" charset="0"/>
            </a:endParaRPr>
          </a:p>
          <a:p>
            <a:endParaRPr lang="en-US" sz="2400">
              <a:latin typeface="Georgia" panose="02040502050405020303" pitchFamily="18" charset="0"/>
            </a:endParaRPr>
          </a:p>
          <a:p>
            <a:endParaRPr lang="en-US" sz="2400">
              <a:latin typeface="Georgia" panose="02040502050405020303" pitchFamily="18" charset="0"/>
            </a:endParaRPr>
          </a:p>
          <a:p>
            <a:endParaRPr lang="en-US" sz="2400">
              <a:latin typeface="Georgia" panose="02040502050405020303" pitchFamily="18" charset="0"/>
            </a:endParaRPr>
          </a:p>
          <a:p>
            <a:endParaRPr lang="en-US" sz="900">
              <a:latin typeface="Georgia" panose="02040502050405020303" pitchFamily="18" charset="0"/>
            </a:endParaRPr>
          </a:p>
          <a:p>
            <a:endParaRPr lang="en-US" sz="1000">
              <a:latin typeface="Georgia" panose="02040502050405020303" pitchFamily="18" charset="0"/>
            </a:endParaRPr>
          </a:p>
          <a:p>
            <a:endParaRPr lang="en-US" sz="1000">
              <a:latin typeface="Georgia" panose="02040502050405020303" pitchFamily="18" charset="0"/>
            </a:endParaRPr>
          </a:p>
          <a:p>
            <a:endParaRPr lang="en-US" sz="1000">
              <a:latin typeface="Georgia" panose="02040502050405020303" pitchFamily="18" charset="0"/>
            </a:endParaRPr>
          </a:p>
          <a:p>
            <a:endParaRPr lang="en-US" sz="1000">
              <a:latin typeface="Georgia" panose="02040502050405020303" pitchFamily="18" charset="0"/>
            </a:endParaRPr>
          </a:p>
          <a:p>
            <a:endParaRPr lang="en-US" sz="1000">
              <a:latin typeface="Georgia" panose="02040502050405020303" pitchFamily="18" charset="0"/>
            </a:endParaRPr>
          </a:p>
          <a:p>
            <a:endParaRPr lang="en-US" sz="1000">
              <a:latin typeface="Georgia" panose="02040502050405020303" pitchFamily="18" charset="0"/>
            </a:endParaRPr>
          </a:p>
          <a:p>
            <a:endParaRPr lang="en-US" sz="1000">
              <a:latin typeface="Georgia" panose="02040502050405020303" pitchFamily="18" charset="0"/>
            </a:endParaRPr>
          </a:p>
          <a:p>
            <a:endParaRPr lang="en-US" sz="1000">
              <a:latin typeface="Georgia" panose="02040502050405020303" pitchFamily="18" charset="0"/>
            </a:endParaRPr>
          </a:p>
          <a:p>
            <a:endParaRPr lang="en-US" sz="800">
              <a:latin typeface="Georgia" panose="02040502050405020303" pitchFamily="18" charset="0"/>
            </a:endParaRPr>
          </a:p>
          <a:p>
            <a:endParaRPr lang="en-US" sz="800">
              <a:latin typeface="Georgia" panose="02040502050405020303" pitchFamily="18" charset="0"/>
            </a:endParaRPr>
          </a:p>
          <a:p>
            <a:r>
              <a:rPr lang="en-US" sz="2400">
                <a:latin typeface="Georgia" panose="02040502050405020303" pitchFamily="18" charset="0"/>
              </a:rPr>
              <a:t> </a:t>
            </a:r>
          </a:p>
          <a:p>
            <a:r>
              <a:rPr lang="en-US" sz="2400">
                <a:latin typeface="Georgia" panose="02040502050405020303" pitchFamily="18" charset="0"/>
              </a:rPr>
              <a:t>  (C)                                                                                     (D)</a:t>
            </a:r>
          </a:p>
          <a:p>
            <a:endParaRPr lang="en-US" sz="2400">
              <a:latin typeface="Georgia" panose="02040502050405020303" pitchFamily="18" charset="0"/>
            </a:endParaRPr>
          </a:p>
          <a:p>
            <a:endParaRPr lang="en-US" sz="2400">
              <a:latin typeface="Georgia" panose="02040502050405020303" pitchFamily="18" charset="0"/>
            </a:endParaRPr>
          </a:p>
          <a:p>
            <a:endParaRPr lang="en-US" sz="2400">
              <a:latin typeface="Georgia" panose="02040502050405020303" pitchFamily="18" charset="0"/>
            </a:endParaRPr>
          </a:p>
          <a:p>
            <a:endParaRPr lang="en-US" sz="2400">
              <a:latin typeface="Georgia" panose="02040502050405020303" pitchFamily="18" charset="0"/>
            </a:endParaRPr>
          </a:p>
          <a:p>
            <a:endParaRPr lang="en-US" sz="2400">
              <a:latin typeface="Georgia" panose="02040502050405020303" pitchFamily="18" charset="0"/>
            </a:endParaRPr>
          </a:p>
          <a:p>
            <a:endParaRPr lang="en-US" sz="2400">
              <a:latin typeface="Georgia" panose="02040502050405020303" pitchFamily="18" charset="0"/>
            </a:endParaRPr>
          </a:p>
          <a:p>
            <a:endParaRPr lang="en-US" sz="800">
              <a:latin typeface="Georgia" panose="02040502050405020303" pitchFamily="18" charset="0"/>
            </a:endParaRPr>
          </a:p>
          <a:p>
            <a:endParaRPr lang="en-US" sz="800">
              <a:latin typeface="Georgia" panose="02040502050405020303" pitchFamily="18" charset="0"/>
            </a:endParaRPr>
          </a:p>
          <a:p>
            <a:endParaRPr lang="en-US" sz="800">
              <a:latin typeface="Georgia" panose="02040502050405020303" pitchFamily="18" charset="0"/>
            </a:endParaRPr>
          </a:p>
          <a:p>
            <a:endParaRPr lang="en-US" sz="800">
              <a:latin typeface="Georgia" panose="02040502050405020303" pitchFamily="18" charset="0"/>
            </a:endParaRPr>
          </a:p>
          <a:p>
            <a:endParaRPr lang="en-US" sz="800">
              <a:latin typeface="Georgia" panose="02040502050405020303" pitchFamily="18" charset="0"/>
            </a:endParaRPr>
          </a:p>
          <a:p>
            <a:endParaRPr lang="en-US" sz="800">
              <a:latin typeface="Georgia" panose="02040502050405020303" pitchFamily="18" charset="0"/>
            </a:endParaRPr>
          </a:p>
          <a:p>
            <a:endParaRPr lang="en-US" sz="800">
              <a:latin typeface="Georgia" panose="02040502050405020303" pitchFamily="18" charset="0"/>
            </a:endParaRPr>
          </a:p>
          <a:p>
            <a:endParaRPr lang="en-US" sz="800">
              <a:latin typeface="Georgia" panose="02040502050405020303" pitchFamily="18" charset="0"/>
            </a:endParaRPr>
          </a:p>
          <a:p>
            <a:endParaRPr lang="en-US" sz="800">
              <a:latin typeface="Georgia" panose="02040502050405020303" pitchFamily="18" charset="0"/>
            </a:endParaRPr>
          </a:p>
          <a:p>
            <a:endParaRPr lang="en-US" sz="800">
              <a:latin typeface="Georgia" panose="02040502050405020303" pitchFamily="18" charset="0"/>
            </a:endParaRPr>
          </a:p>
          <a:p>
            <a:endParaRPr lang="en-US" sz="800">
              <a:latin typeface="Georgia" panose="02040502050405020303" pitchFamily="18" charset="0"/>
            </a:endParaRPr>
          </a:p>
          <a:p>
            <a:endParaRPr lang="en-US" sz="800">
              <a:latin typeface="Georgia" panose="02040502050405020303" pitchFamily="18" charset="0"/>
            </a:endParaRPr>
          </a:p>
          <a:p>
            <a:endParaRPr lang="en-US" sz="800">
              <a:latin typeface="Georgia" panose="02040502050405020303" pitchFamily="18" charset="0"/>
            </a:endParaRPr>
          </a:p>
          <a:p>
            <a:endParaRPr lang="en-US" sz="800">
              <a:latin typeface="Georgia" panose="02040502050405020303" pitchFamily="18" charset="0"/>
            </a:endParaRPr>
          </a:p>
          <a:p>
            <a:endParaRPr lang="en-US" sz="800">
              <a:latin typeface="Georgia" panose="02040502050405020303" pitchFamily="18" charset="0"/>
            </a:endParaRPr>
          </a:p>
          <a:p>
            <a:endParaRPr lang="en-US" sz="800">
              <a:latin typeface="Georgia" panose="02040502050405020303" pitchFamily="18" charset="0"/>
            </a:endParaRPr>
          </a:p>
          <a:p>
            <a:endParaRPr lang="en-US" sz="2400">
              <a:latin typeface="Georgia" panose="02040502050405020303" pitchFamily="18" charset="0"/>
            </a:endParaRPr>
          </a:p>
          <a:p>
            <a:endParaRPr lang="en-US" sz="900">
              <a:latin typeface="Georgia" panose="02040502050405020303" pitchFamily="18" charset="0"/>
            </a:endParaRPr>
          </a:p>
          <a:p>
            <a:endParaRPr lang="en-US" sz="900">
              <a:latin typeface="Georgia" panose="02040502050405020303" pitchFamily="18" charset="0"/>
            </a:endParaRPr>
          </a:p>
          <a:p>
            <a:endParaRPr lang="en-US" sz="900">
              <a:latin typeface="Georgia" panose="02040502050405020303" pitchFamily="18" charset="0"/>
            </a:endParaRPr>
          </a:p>
          <a:p>
            <a:endParaRPr lang="en-US" sz="900">
              <a:latin typeface="Georgia" panose="02040502050405020303" pitchFamily="18" charset="0"/>
            </a:endParaRPr>
          </a:p>
          <a:p>
            <a:endParaRPr lang="en-US" sz="2400">
              <a:latin typeface="Georgia" panose="02040502050405020303" pitchFamily="18" charset="0"/>
            </a:endParaRPr>
          </a:p>
          <a:p>
            <a:r>
              <a:rPr lang="en-US" sz="2400">
                <a:latin typeface="Georgia" panose="02040502050405020303" pitchFamily="18" charset="0"/>
              </a:rPr>
              <a:t>  (A)                                                                                     (B)            </a:t>
            </a:r>
          </a:p>
        </p:txBody>
      </p:sp>
      <p:pic>
        <p:nvPicPr>
          <p:cNvPr id="87" name="Picture 86"/>
          <p:cNvPicPr/>
          <p:nvPr/>
        </p:nvPicPr>
        <p:blipFill>
          <a:blip r:embed="rId40"/>
          <a:stretch>
            <a:fillRect/>
          </a:stretch>
        </p:blipFill>
        <p:spPr>
          <a:xfrm>
            <a:off x="15326649" y="15708657"/>
            <a:ext cx="5888736" cy="3840480"/>
          </a:xfrm>
          <a:prstGeom prst="rect">
            <a:avLst/>
          </a:prstGeom>
        </p:spPr>
      </p:pic>
      <p:pic>
        <p:nvPicPr>
          <p:cNvPr id="91" name="Picture 90"/>
          <p:cNvPicPr/>
          <p:nvPr/>
        </p:nvPicPr>
        <p:blipFill>
          <a:blip r:embed="rId41"/>
          <a:stretch>
            <a:fillRect/>
          </a:stretch>
        </p:blipFill>
        <p:spPr>
          <a:xfrm>
            <a:off x="15326289" y="10979761"/>
            <a:ext cx="5888736" cy="3840480"/>
          </a:xfrm>
          <a:prstGeom prst="rect">
            <a:avLst/>
          </a:prstGeom>
        </p:spPr>
      </p:pic>
      <mc:AlternateContent xmlns:mc="http://schemas.openxmlformats.org/markup-compatibility/2006" xmlns:a14="http://schemas.microsoft.com/office/drawing/2010/main">
        <mc:Choice Requires="a14">
          <p:sp>
            <p:nvSpPr>
              <p:cNvPr id="59" name="TextBox 58"/>
              <p:cNvSpPr txBox="1"/>
              <p:nvPr/>
            </p:nvSpPr>
            <p:spPr>
              <a:xfrm>
                <a:off x="17074492" y="22968949"/>
                <a:ext cx="9742213" cy="1107996"/>
              </a:xfrm>
              <a:prstGeom prst="rect">
                <a:avLst/>
              </a:prstGeom>
              <a:solidFill>
                <a:srgbClr val="495941"/>
              </a:solidFill>
              <a:ln>
                <a:noFill/>
              </a:ln>
            </p:spPr>
            <p:txBody>
              <a:bodyPr wrap="square" rtlCol="0">
                <a:spAutoFit/>
              </a:bodyPr>
              <a:lstStyle/>
              <a:p>
                <a:pPr algn="ctr"/>
                <a:r>
                  <a:rPr lang="en-US" sz="4800" b="1">
                    <a:solidFill>
                      <a:schemeClr val="bg1"/>
                    </a:solidFill>
                    <a:latin typeface="Georgia" panose="02040502050405020303" pitchFamily="18" charset="0"/>
                  </a:rPr>
                  <a:t>Late Stage  </a:t>
                </a:r>
                <a14:m>
                  <m:oMath xmlns:m="http://schemas.openxmlformats.org/officeDocument/2006/math">
                    <m:sSub>
                      <m:sSubPr>
                        <m:ctrlPr>
                          <a:rPr lang="en-US" sz="4800" b="1" i="1">
                            <a:solidFill>
                              <a:schemeClr val="bg1"/>
                            </a:solidFill>
                            <a:latin typeface="Cambria Math" panose="02040503050406030204" pitchFamily="18" charset="0"/>
                          </a:rPr>
                        </m:ctrlPr>
                      </m:sSubPr>
                      <m:e>
                        <m:r>
                          <a:rPr lang="en-US" sz="4800" b="1" i="1">
                            <a:solidFill>
                              <a:schemeClr val="bg1"/>
                            </a:solidFill>
                            <a:latin typeface="Cambria Math" panose="02040503050406030204" pitchFamily="18" charset="0"/>
                          </a:rPr>
                          <m:t>𝑺𝑭</m:t>
                        </m:r>
                      </m:e>
                      <m:sub>
                        <m:r>
                          <a:rPr lang="en-US" sz="4800" b="1" i="1">
                            <a:solidFill>
                              <a:schemeClr val="bg1"/>
                            </a:solidFill>
                            <a:latin typeface="Cambria Math" panose="02040503050406030204" pitchFamily="18" charset="0"/>
                          </a:rPr>
                          <m:t>𝟔</m:t>
                        </m:r>
                      </m:sub>
                    </m:sSub>
                  </m:oMath>
                </a14:m>
                <a:r>
                  <a:rPr lang="en-US" sz="4800" b="1">
                    <a:solidFill>
                      <a:schemeClr val="bg1"/>
                    </a:solidFill>
                    <a:latin typeface="Georgia" panose="02040502050405020303" pitchFamily="18" charset="0"/>
                  </a:rPr>
                  <a:t> Image Analysis</a:t>
                </a:r>
              </a:p>
              <a:p>
                <a:endParaRPr lang="en-US"/>
              </a:p>
            </p:txBody>
          </p:sp>
        </mc:Choice>
        <mc:Fallback xmlns="">
          <p:sp>
            <p:nvSpPr>
              <p:cNvPr id="59" name="TextBox 58"/>
              <p:cNvSpPr txBox="1">
                <a:spLocks noRot="1" noChangeAspect="1" noMove="1" noResize="1" noEditPoints="1" noAdjustHandles="1" noChangeArrowheads="1" noChangeShapeType="1" noTextEdit="1"/>
              </p:cNvSpPr>
              <p:nvPr/>
            </p:nvSpPr>
            <p:spPr>
              <a:xfrm>
                <a:off x="17074492" y="22968949"/>
                <a:ext cx="9742213" cy="1107996"/>
              </a:xfrm>
              <a:prstGeom prst="rect">
                <a:avLst/>
              </a:prstGeom>
              <a:blipFill>
                <a:blip r:embed="rId42"/>
                <a:stretch>
                  <a:fillRect l="-2441" t="-12637" r="-2315" b="-3297"/>
                </a:stretch>
              </a:blipFill>
              <a:ln>
                <a:noFill/>
              </a:ln>
            </p:spPr>
            <p:txBody>
              <a:bodyPr/>
              <a:lstStyle/>
              <a:p>
                <a:r>
                  <a:rPr lang="en-US">
                    <a:noFill/>
                  </a:rPr>
                  <a:t> </a:t>
                </a:r>
              </a:p>
            </p:txBody>
          </p:sp>
        </mc:Fallback>
      </mc:AlternateContent>
      <p:sp>
        <p:nvSpPr>
          <p:cNvPr id="65" name="TextBox 64"/>
          <p:cNvSpPr txBox="1"/>
          <p:nvPr/>
        </p:nvSpPr>
        <p:spPr>
          <a:xfrm>
            <a:off x="4598552" y="5382901"/>
            <a:ext cx="5013668" cy="830997"/>
          </a:xfrm>
          <a:prstGeom prst="rect">
            <a:avLst/>
          </a:prstGeom>
          <a:solidFill>
            <a:srgbClr val="495941"/>
          </a:solidFill>
        </p:spPr>
        <p:txBody>
          <a:bodyPr wrap="square" rtlCol="0">
            <a:spAutoFit/>
          </a:bodyPr>
          <a:lstStyle/>
          <a:p>
            <a:pPr algn="ctr"/>
            <a:r>
              <a:rPr lang="en-US" sz="4800" b="1">
                <a:solidFill>
                  <a:schemeClr val="bg1"/>
                </a:solidFill>
                <a:latin typeface="Georgia" panose="02040502050405020303" pitchFamily="18" charset="0"/>
              </a:rPr>
              <a:t>Introduction</a:t>
            </a:r>
          </a:p>
        </p:txBody>
      </p:sp>
      <p:sp>
        <p:nvSpPr>
          <p:cNvPr id="75" name="TextBox 74"/>
          <p:cNvSpPr txBox="1"/>
          <p:nvPr/>
        </p:nvSpPr>
        <p:spPr>
          <a:xfrm>
            <a:off x="4062810" y="11084471"/>
            <a:ext cx="6085155" cy="830997"/>
          </a:xfrm>
          <a:prstGeom prst="rect">
            <a:avLst/>
          </a:prstGeom>
          <a:solidFill>
            <a:srgbClr val="495941"/>
          </a:solidFill>
        </p:spPr>
        <p:txBody>
          <a:bodyPr wrap="square" rtlCol="0">
            <a:spAutoFit/>
          </a:bodyPr>
          <a:lstStyle/>
          <a:p>
            <a:pPr algn="ctr"/>
            <a:r>
              <a:rPr lang="en-US" sz="4800">
                <a:solidFill>
                  <a:schemeClr val="bg1"/>
                </a:solidFill>
                <a:latin typeface="Georgia" panose="02040502050405020303" pitchFamily="18" charset="0"/>
              </a:rPr>
              <a:t>Experimental Design</a:t>
            </a:r>
          </a:p>
        </p:txBody>
      </p:sp>
      <p:sp>
        <p:nvSpPr>
          <p:cNvPr id="76" name="TextBox 75"/>
          <p:cNvSpPr txBox="1"/>
          <p:nvPr/>
        </p:nvSpPr>
        <p:spPr>
          <a:xfrm>
            <a:off x="3876094" y="23478097"/>
            <a:ext cx="6458585" cy="830997"/>
          </a:xfrm>
          <a:prstGeom prst="rect">
            <a:avLst/>
          </a:prstGeom>
          <a:solidFill>
            <a:srgbClr val="495941"/>
          </a:solidFill>
        </p:spPr>
        <p:txBody>
          <a:bodyPr wrap="square" rtlCol="0">
            <a:spAutoFit/>
          </a:bodyPr>
          <a:lstStyle/>
          <a:p>
            <a:pPr algn="ctr"/>
            <a:r>
              <a:rPr lang="en-US" sz="4800">
                <a:solidFill>
                  <a:schemeClr val="bg1"/>
                </a:solidFill>
                <a:latin typeface="Georgia" panose="02040502050405020303" pitchFamily="18" charset="0"/>
              </a:rPr>
              <a:t>Experimental Method</a:t>
            </a:r>
          </a:p>
        </p:txBody>
      </p:sp>
      <p:sp>
        <p:nvSpPr>
          <p:cNvPr id="92" name="TextBox 91"/>
          <p:cNvSpPr txBox="1"/>
          <p:nvPr/>
        </p:nvSpPr>
        <p:spPr>
          <a:xfrm>
            <a:off x="2874997" y="27928721"/>
            <a:ext cx="8014860" cy="2677656"/>
          </a:xfrm>
          <a:prstGeom prst="rect">
            <a:avLst/>
          </a:prstGeom>
          <a:noFill/>
        </p:spPr>
        <p:txBody>
          <a:bodyPr wrap="square" rtlCol="0">
            <a:spAutoFit/>
          </a:bodyPr>
          <a:lstStyle/>
          <a:p>
            <a:pPr marL="514350" indent="-514350">
              <a:buAutoNum type="arabicParenBoth"/>
            </a:pPr>
            <a:r>
              <a:rPr lang="en-US" sz="2400">
                <a:solidFill>
                  <a:schemeClr val="bg1"/>
                </a:solidFill>
                <a:latin typeface="Georgia" panose="02040502050405020303" pitchFamily="18" charset="0"/>
              </a:rPr>
              <a:t>                                                              (2)</a:t>
            </a:r>
          </a:p>
          <a:p>
            <a:pPr marL="514350" indent="-514350">
              <a:buAutoNum type="arabicParenBoth"/>
            </a:pPr>
            <a:endParaRPr lang="en-US" sz="2400">
              <a:solidFill>
                <a:schemeClr val="bg1"/>
              </a:solidFill>
              <a:latin typeface="Georgia" panose="02040502050405020303" pitchFamily="18" charset="0"/>
            </a:endParaRPr>
          </a:p>
          <a:p>
            <a:pPr marL="514350" indent="-514350">
              <a:buAutoNum type="arabicParenBoth"/>
            </a:pPr>
            <a:endParaRPr lang="en-US" sz="2400">
              <a:solidFill>
                <a:schemeClr val="bg1"/>
              </a:solidFill>
              <a:latin typeface="Georgia" panose="02040502050405020303" pitchFamily="18" charset="0"/>
            </a:endParaRPr>
          </a:p>
          <a:p>
            <a:endParaRPr lang="en-US" sz="800">
              <a:solidFill>
                <a:schemeClr val="bg1"/>
              </a:solidFill>
              <a:latin typeface="Georgia" panose="02040502050405020303" pitchFamily="18" charset="0"/>
            </a:endParaRPr>
          </a:p>
          <a:p>
            <a:endParaRPr lang="en-US" sz="800">
              <a:solidFill>
                <a:schemeClr val="bg1"/>
              </a:solidFill>
              <a:latin typeface="Georgia" panose="02040502050405020303" pitchFamily="18" charset="0"/>
            </a:endParaRPr>
          </a:p>
          <a:p>
            <a:pPr marL="514350" indent="-514350">
              <a:buAutoNum type="arabicParenBoth"/>
            </a:pPr>
            <a:endParaRPr lang="en-US" sz="800">
              <a:solidFill>
                <a:schemeClr val="bg1"/>
              </a:solidFill>
              <a:latin typeface="Georgia" panose="02040502050405020303" pitchFamily="18" charset="0"/>
            </a:endParaRPr>
          </a:p>
          <a:p>
            <a:pPr marL="514350" indent="-514350">
              <a:buAutoNum type="arabicParenBoth"/>
            </a:pPr>
            <a:endParaRPr lang="en-US" sz="800">
              <a:solidFill>
                <a:schemeClr val="bg1"/>
              </a:solidFill>
              <a:latin typeface="Georgia" panose="02040502050405020303" pitchFamily="18" charset="0"/>
            </a:endParaRPr>
          </a:p>
          <a:p>
            <a:pPr marL="514350" indent="-514350">
              <a:buAutoNum type="arabicParenBoth"/>
            </a:pPr>
            <a:endParaRPr lang="en-US" sz="800">
              <a:solidFill>
                <a:schemeClr val="bg1"/>
              </a:solidFill>
              <a:latin typeface="Georgia" panose="02040502050405020303" pitchFamily="18" charset="0"/>
            </a:endParaRPr>
          </a:p>
          <a:p>
            <a:pPr marL="514350" indent="-514350">
              <a:buAutoNum type="arabicParenBoth"/>
            </a:pPr>
            <a:endParaRPr lang="en-US" sz="800">
              <a:solidFill>
                <a:schemeClr val="bg1"/>
              </a:solidFill>
              <a:latin typeface="Georgia" panose="02040502050405020303" pitchFamily="18" charset="0"/>
            </a:endParaRPr>
          </a:p>
          <a:p>
            <a:pPr marL="514350" indent="-514350">
              <a:buAutoNum type="arabicParenBoth"/>
            </a:pPr>
            <a:endParaRPr lang="en-US" sz="800">
              <a:solidFill>
                <a:schemeClr val="bg1"/>
              </a:solidFill>
              <a:latin typeface="Georgia" panose="02040502050405020303" pitchFamily="18" charset="0"/>
            </a:endParaRPr>
          </a:p>
          <a:p>
            <a:endParaRPr lang="en-US" sz="800">
              <a:solidFill>
                <a:schemeClr val="bg1"/>
              </a:solidFill>
              <a:latin typeface="Georgia" panose="02040502050405020303" pitchFamily="18" charset="0"/>
            </a:endParaRPr>
          </a:p>
          <a:p>
            <a:r>
              <a:rPr lang="en-US" sz="2400">
                <a:solidFill>
                  <a:schemeClr val="bg1"/>
                </a:solidFill>
                <a:latin typeface="Georgia" panose="02040502050405020303" pitchFamily="18" charset="0"/>
              </a:rPr>
              <a:t>           (3)</a:t>
            </a:r>
            <a:r>
              <a:rPr lang="en-US" sz="3200">
                <a:solidFill>
                  <a:schemeClr val="bg1"/>
                </a:solidFill>
                <a:latin typeface="Georgia" panose="02040502050405020303" pitchFamily="18" charset="0"/>
              </a:rPr>
              <a:t> </a:t>
            </a:r>
          </a:p>
        </p:txBody>
      </p:sp>
      <mc:AlternateContent xmlns:mc="http://schemas.openxmlformats.org/markup-compatibility/2006" xmlns:a14="http://schemas.microsoft.com/office/drawing/2010/main">
        <mc:Choice Requires="a14">
          <p:sp>
            <p:nvSpPr>
              <p:cNvPr id="93" name="TextBox 92"/>
              <p:cNvSpPr txBox="1"/>
              <p:nvPr/>
            </p:nvSpPr>
            <p:spPr>
              <a:xfrm>
                <a:off x="18904328" y="5373522"/>
                <a:ext cx="6387344" cy="830997"/>
              </a:xfrm>
              <a:prstGeom prst="rect">
                <a:avLst/>
              </a:prstGeom>
              <a:solidFill>
                <a:srgbClr val="495941"/>
              </a:solidFill>
            </p:spPr>
            <p:txBody>
              <a:bodyPr wrap="square" rtlCol="0">
                <a:spAutoFit/>
              </a:bodyPr>
              <a:lstStyle/>
              <a:p>
                <a14:m>
                  <m:oMath xmlns:m="http://schemas.openxmlformats.org/officeDocument/2006/math">
                    <m:sSub>
                      <m:sSubPr>
                        <m:ctrlPr>
                          <a:rPr lang="en-US" sz="4800" b="1" i="1">
                            <a:solidFill>
                              <a:schemeClr val="bg1"/>
                            </a:solidFill>
                            <a:latin typeface="Cambria Math" panose="02040503050406030204" pitchFamily="18" charset="0"/>
                          </a:rPr>
                        </m:ctrlPr>
                      </m:sSubPr>
                      <m:e>
                        <m:r>
                          <a:rPr lang="en-US" sz="4800" b="1" i="1">
                            <a:solidFill>
                              <a:schemeClr val="bg1"/>
                            </a:solidFill>
                            <a:latin typeface="Cambria Math" panose="02040503050406030204" pitchFamily="18" charset="0"/>
                          </a:rPr>
                          <m:t>𝑶</m:t>
                        </m:r>
                      </m:e>
                      <m:sub>
                        <m:r>
                          <a:rPr lang="en-US" sz="4800" b="1" i="1">
                            <a:solidFill>
                              <a:schemeClr val="bg1"/>
                            </a:solidFill>
                            <a:latin typeface="Cambria Math" panose="02040503050406030204" pitchFamily="18" charset="0"/>
                          </a:rPr>
                          <m:t>𝟐</m:t>
                        </m:r>
                      </m:sub>
                    </m:sSub>
                  </m:oMath>
                </a14:m>
                <a:r>
                  <a:rPr lang="en-US" sz="4800" b="1">
                    <a:solidFill>
                      <a:schemeClr val="bg1"/>
                    </a:solidFill>
                    <a:latin typeface="Georgia" panose="02040502050405020303" pitchFamily="18" charset="0"/>
                  </a:rPr>
                  <a:t> Image Analysis</a:t>
                </a:r>
                <a:endParaRPr lang="en-US" sz="4800" b="1"/>
              </a:p>
            </p:txBody>
          </p:sp>
        </mc:Choice>
        <mc:Fallback xmlns="">
          <p:sp>
            <p:nvSpPr>
              <p:cNvPr id="93" name="TextBox 92"/>
              <p:cNvSpPr txBox="1">
                <a:spLocks noRot="1" noChangeAspect="1" noMove="1" noResize="1" noEditPoints="1" noAdjustHandles="1" noChangeArrowheads="1" noChangeShapeType="1" noTextEdit="1"/>
              </p:cNvSpPr>
              <p:nvPr/>
            </p:nvSpPr>
            <p:spPr>
              <a:xfrm>
                <a:off x="18904328" y="5373522"/>
                <a:ext cx="6387344" cy="830997"/>
              </a:xfrm>
              <a:prstGeom prst="rect">
                <a:avLst/>
              </a:prstGeom>
              <a:blipFill>
                <a:blip r:embed="rId43"/>
                <a:stretch>
                  <a:fillRect t="-18978" b="-35036"/>
                </a:stretch>
              </a:blipFill>
            </p:spPr>
            <p:txBody>
              <a:bodyPr/>
              <a:lstStyle/>
              <a:p>
                <a:r>
                  <a:rPr lang="en-US">
                    <a:noFill/>
                  </a:rPr>
                  <a:t> </a:t>
                </a:r>
              </a:p>
            </p:txBody>
          </p:sp>
        </mc:Fallback>
      </mc:AlternateContent>
      <p:sp>
        <p:nvSpPr>
          <p:cNvPr id="94" name="TextBox 93"/>
          <p:cNvSpPr txBox="1"/>
          <p:nvPr/>
        </p:nvSpPr>
        <p:spPr>
          <a:xfrm>
            <a:off x="29338654" y="20602604"/>
            <a:ext cx="14264641" cy="984885"/>
          </a:xfrm>
          <a:prstGeom prst="rect">
            <a:avLst/>
          </a:prstGeom>
          <a:solidFill>
            <a:srgbClr val="495941"/>
          </a:solidFill>
        </p:spPr>
        <p:txBody>
          <a:bodyPr wrap="square" rtlCol="0">
            <a:spAutoFit/>
          </a:bodyPr>
          <a:lstStyle/>
          <a:p>
            <a:r>
              <a:rPr lang="en-US" sz="2000">
                <a:solidFill>
                  <a:schemeClr val="bg1"/>
                </a:solidFill>
                <a:latin typeface="Georgia" panose="02040502050405020303" pitchFamily="18" charset="0"/>
              </a:rPr>
              <a:t>Figure 10: </a:t>
            </a:r>
            <a:r>
              <a:rPr lang="en-US" sz="2000" kern="100">
                <a:solidFill>
                  <a:schemeClr val="bg1"/>
                </a:solidFill>
                <a:latin typeface="Georgia" panose="02040502050405020303" pitchFamily="18" charset="0"/>
                <a:ea typeface="Aptos" panose="020B0004020202020204" pitchFamily="34" charset="0"/>
                <a:cs typeface="Times New Roman" panose="02020603050405020304" pitchFamily="18" charset="0"/>
              </a:rPr>
              <a:t>The graph of the normalized area of the gas structure as a function of image index (A). The graph of the normalized area of the liquid structure as a function of image index (B).</a:t>
            </a:r>
          </a:p>
          <a:p>
            <a:endParaRPr lang="en-US"/>
          </a:p>
        </p:txBody>
      </p:sp>
      <p:sp>
        <p:nvSpPr>
          <p:cNvPr id="95" name="TextBox 94"/>
          <p:cNvSpPr txBox="1"/>
          <p:nvPr/>
        </p:nvSpPr>
        <p:spPr>
          <a:xfrm>
            <a:off x="34448188" y="21929184"/>
            <a:ext cx="4103999" cy="830997"/>
          </a:xfrm>
          <a:prstGeom prst="rect">
            <a:avLst/>
          </a:prstGeom>
          <a:solidFill>
            <a:srgbClr val="495941"/>
          </a:solidFill>
        </p:spPr>
        <p:txBody>
          <a:bodyPr wrap="square" rtlCol="0">
            <a:spAutoFit/>
          </a:bodyPr>
          <a:lstStyle/>
          <a:p>
            <a:pPr algn="ctr"/>
            <a:r>
              <a:rPr lang="en-US" sz="4800" b="1">
                <a:solidFill>
                  <a:schemeClr val="bg1"/>
                </a:solidFill>
                <a:latin typeface="Georgia" panose="02040502050405020303" pitchFamily="18" charset="0"/>
              </a:rPr>
              <a:t>Conclusions</a:t>
            </a:r>
          </a:p>
        </p:txBody>
      </p:sp>
      <p:pic>
        <p:nvPicPr>
          <p:cNvPr id="97" name="Picture 96"/>
          <p:cNvPicPr>
            <a:picLocks noChangeAspect="1"/>
          </p:cNvPicPr>
          <p:nvPr/>
        </p:nvPicPr>
        <p:blipFill>
          <a:blip r:embed="rId44"/>
          <a:stretch>
            <a:fillRect/>
          </a:stretch>
        </p:blipFill>
        <p:spPr>
          <a:xfrm>
            <a:off x="22470100" y="15720428"/>
            <a:ext cx="5888736" cy="3821645"/>
          </a:xfrm>
          <a:prstGeom prst="rect">
            <a:avLst/>
          </a:prstGeom>
        </p:spPr>
      </p:pic>
      <p:sp>
        <p:nvSpPr>
          <p:cNvPr id="96" name="TextBox 95"/>
          <p:cNvSpPr txBox="1"/>
          <p:nvPr/>
        </p:nvSpPr>
        <p:spPr>
          <a:xfrm>
            <a:off x="33241699" y="29835922"/>
            <a:ext cx="7686461" cy="830997"/>
          </a:xfrm>
          <a:prstGeom prst="rect">
            <a:avLst/>
          </a:prstGeom>
          <a:solidFill>
            <a:srgbClr val="495941"/>
          </a:solidFill>
        </p:spPr>
        <p:txBody>
          <a:bodyPr wrap="square" rtlCol="0">
            <a:spAutoFit/>
          </a:bodyPr>
          <a:lstStyle/>
          <a:p>
            <a:pPr algn="ctr"/>
            <a:r>
              <a:rPr lang="en-US" sz="4800" b="1">
                <a:solidFill>
                  <a:schemeClr val="bg1"/>
                </a:solidFill>
                <a:latin typeface="Georgia" panose="02040502050405020303" pitchFamily="18" charset="0"/>
              </a:rPr>
              <a:t>Acknowledgements</a:t>
            </a:r>
          </a:p>
        </p:txBody>
      </p:sp>
      <p:sp>
        <p:nvSpPr>
          <p:cNvPr id="98" name="TextBox 97"/>
          <p:cNvSpPr txBox="1"/>
          <p:nvPr/>
        </p:nvSpPr>
        <p:spPr>
          <a:xfrm>
            <a:off x="20777252" y="9743110"/>
            <a:ext cx="8035121" cy="10202793"/>
          </a:xfrm>
          <a:prstGeom prst="rect">
            <a:avLst/>
          </a:prstGeom>
          <a:noFill/>
        </p:spPr>
        <p:txBody>
          <a:bodyPr wrap="square" rtlCol="0">
            <a:spAutoFit/>
          </a:bodyPr>
          <a:lstStyle/>
          <a:p>
            <a:r>
              <a:rPr lang="en-US">
                <a:latin typeface="Georgia" panose="02040502050405020303" pitchFamily="18" charset="0"/>
              </a:rPr>
              <a:t>(A)                                                                                                                           (B)</a:t>
            </a:r>
          </a:p>
          <a:p>
            <a:pPr marL="457200" indent="-457200">
              <a:buAutoNum type="alphaUcParenBoth"/>
            </a:pPr>
            <a:endParaRPr lang="en-US">
              <a:latin typeface="Georgia" panose="02040502050405020303" pitchFamily="18" charset="0"/>
            </a:endParaRPr>
          </a:p>
          <a:p>
            <a:pPr marL="457200" indent="-457200">
              <a:buAutoNum type="alphaUcParenBoth"/>
            </a:pPr>
            <a:endParaRPr lang="en-US">
              <a:latin typeface="Georgia" panose="02040502050405020303" pitchFamily="18" charset="0"/>
            </a:endParaRPr>
          </a:p>
          <a:p>
            <a:pPr marL="457200" indent="-457200">
              <a:buAutoNum type="alphaUcParenBoth"/>
            </a:pPr>
            <a:endParaRPr lang="en-US">
              <a:latin typeface="Georgia" panose="02040502050405020303" pitchFamily="18" charset="0"/>
            </a:endParaRPr>
          </a:p>
          <a:p>
            <a:pPr marL="457200" indent="-457200">
              <a:buAutoNum type="alphaUcParenBoth"/>
            </a:pPr>
            <a:endParaRPr lang="en-US">
              <a:latin typeface="Georgia" panose="02040502050405020303" pitchFamily="18" charset="0"/>
            </a:endParaRPr>
          </a:p>
          <a:p>
            <a:pPr marL="457200" indent="-457200">
              <a:buAutoNum type="alphaUcParenBoth"/>
            </a:pPr>
            <a:endParaRPr lang="en-US">
              <a:latin typeface="Georgia" panose="02040502050405020303" pitchFamily="18" charset="0"/>
            </a:endParaRPr>
          </a:p>
          <a:p>
            <a:pPr marL="457200" indent="-457200">
              <a:buAutoNum type="alphaUcParenBoth"/>
            </a:pPr>
            <a:endParaRPr lang="en-US">
              <a:latin typeface="Georgia" panose="02040502050405020303" pitchFamily="18" charset="0"/>
            </a:endParaRPr>
          </a:p>
          <a:p>
            <a:pPr marL="457200" indent="-457200">
              <a:buAutoNum type="alphaUcParenBoth"/>
            </a:pPr>
            <a:endParaRPr lang="en-US">
              <a:latin typeface="Georgia" panose="02040502050405020303" pitchFamily="18" charset="0"/>
            </a:endParaRPr>
          </a:p>
          <a:p>
            <a:pPr marL="457200" indent="-457200">
              <a:buAutoNum type="alphaUcParenBoth"/>
            </a:pPr>
            <a:endParaRPr lang="en-US">
              <a:latin typeface="Georgia" panose="02040502050405020303" pitchFamily="18" charset="0"/>
            </a:endParaRPr>
          </a:p>
          <a:p>
            <a:pPr marL="457200" indent="-457200">
              <a:buAutoNum type="alphaUcParenBoth"/>
            </a:pPr>
            <a:endParaRPr lang="en-US" sz="500">
              <a:latin typeface="Georgia" panose="02040502050405020303" pitchFamily="18" charset="0"/>
            </a:endParaRPr>
          </a:p>
          <a:p>
            <a:pPr marL="457200" indent="-457200">
              <a:buAutoNum type="alphaUcParenBoth"/>
            </a:pPr>
            <a:endParaRPr lang="en-US" sz="500">
              <a:latin typeface="Georgia" panose="02040502050405020303" pitchFamily="18" charset="0"/>
            </a:endParaRPr>
          </a:p>
          <a:p>
            <a:pPr marL="457200" indent="-457200">
              <a:buAutoNum type="alphaUcParenBoth"/>
            </a:pPr>
            <a:endParaRPr lang="en-US" sz="500">
              <a:latin typeface="Georgia" panose="02040502050405020303" pitchFamily="18" charset="0"/>
            </a:endParaRPr>
          </a:p>
          <a:p>
            <a:pPr marL="457200" indent="-457200">
              <a:buAutoNum type="alphaUcParenBoth"/>
            </a:pPr>
            <a:endParaRPr lang="en-US" sz="500">
              <a:latin typeface="Georgia" panose="02040502050405020303" pitchFamily="18" charset="0"/>
            </a:endParaRPr>
          </a:p>
          <a:p>
            <a:pPr marL="457200" indent="-457200">
              <a:buAutoNum type="alphaUcParenBoth"/>
            </a:pPr>
            <a:endParaRPr lang="en-US">
              <a:latin typeface="Georgia" panose="02040502050405020303" pitchFamily="18" charset="0"/>
            </a:endParaRPr>
          </a:p>
          <a:p>
            <a:endParaRPr lang="en-US" sz="800">
              <a:latin typeface="Georgia" panose="02040502050405020303" pitchFamily="18" charset="0"/>
            </a:endParaRPr>
          </a:p>
          <a:p>
            <a:pPr marL="457200" indent="-457200">
              <a:buAutoNum type="alphaUcParenBoth"/>
            </a:pPr>
            <a:endParaRPr lang="en-US">
              <a:latin typeface="Georgia" panose="02040502050405020303" pitchFamily="18" charset="0"/>
            </a:endParaRPr>
          </a:p>
          <a:p>
            <a:endParaRPr lang="en-US">
              <a:latin typeface="Georgia" panose="02040502050405020303" pitchFamily="18" charset="0"/>
            </a:endParaRPr>
          </a:p>
          <a:p>
            <a:endParaRPr lang="en-US" sz="700">
              <a:latin typeface="Georgia" panose="02040502050405020303" pitchFamily="18" charset="0"/>
            </a:endParaRPr>
          </a:p>
          <a:p>
            <a:endParaRPr lang="en-US" sz="700">
              <a:latin typeface="Georgia" panose="02040502050405020303" pitchFamily="18" charset="0"/>
            </a:endParaRPr>
          </a:p>
          <a:p>
            <a:endParaRPr lang="en-US" sz="700">
              <a:latin typeface="Georgia" panose="02040502050405020303" pitchFamily="18" charset="0"/>
            </a:endParaRPr>
          </a:p>
          <a:p>
            <a:endParaRPr lang="en-US" sz="700">
              <a:latin typeface="Georgia" panose="02040502050405020303" pitchFamily="18" charset="0"/>
            </a:endParaRPr>
          </a:p>
          <a:p>
            <a:endParaRPr lang="en-US" sz="700">
              <a:latin typeface="Georgia" panose="02040502050405020303" pitchFamily="18" charset="0"/>
            </a:endParaRPr>
          </a:p>
          <a:p>
            <a:endParaRPr lang="en-US" sz="700">
              <a:latin typeface="Georgia" panose="02040502050405020303" pitchFamily="18" charset="0"/>
            </a:endParaRPr>
          </a:p>
          <a:p>
            <a:endParaRPr lang="en-US" sz="700">
              <a:latin typeface="Georgia" panose="02040502050405020303" pitchFamily="18" charset="0"/>
            </a:endParaRPr>
          </a:p>
          <a:p>
            <a:endParaRPr lang="en-US" sz="700">
              <a:latin typeface="Georgia" panose="02040502050405020303" pitchFamily="18" charset="0"/>
            </a:endParaRPr>
          </a:p>
          <a:p>
            <a:endParaRPr lang="en-US" sz="700">
              <a:latin typeface="Georgia" panose="02040502050405020303" pitchFamily="18" charset="0"/>
            </a:endParaRPr>
          </a:p>
          <a:p>
            <a:r>
              <a:rPr lang="en-US">
                <a:latin typeface="Georgia" panose="02040502050405020303" pitchFamily="18" charset="0"/>
              </a:rPr>
              <a:t>(C)                                                                                                                          (D) </a:t>
            </a:r>
          </a:p>
          <a:p>
            <a:endParaRPr lang="en-US">
              <a:latin typeface="Georgia" panose="02040502050405020303" pitchFamily="18" charset="0"/>
            </a:endParaRPr>
          </a:p>
          <a:p>
            <a:endParaRPr lang="en-US">
              <a:latin typeface="Georgia" panose="02040502050405020303" pitchFamily="18" charset="0"/>
            </a:endParaRPr>
          </a:p>
          <a:p>
            <a:endParaRPr lang="en-US">
              <a:latin typeface="Georgia" panose="02040502050405020303" pitchFamily="18" charset="0"/>
            </a:endParaRPr>
          </a:p>
          <a:p>
            <a:endParaRPr lang="en-US">
              <a:latin typeface="Georgia" panose="02040502050405020303" pitchFamily="18" charset="0"/>
            </a:endParaRPr>
          </a:p>
          <a:p>
            <a:endParaRPr lang="en-US" sz="700">
              <a:latin typeface="Georgia" panose="02040502050405020303" pitchFamily="18" charset="0"/>
            </a:endParaRPr>
          </a:p>
          <a:p>
            <a:endParaRPr lang="en-US" sz="700">
              <a:latin typeface="Georgia" panose="02040502050405020303" pitchFamily="18" charset="0"/>
            </a:endParaRPr>
          </a:p>
          <a:p>
            <a:endParaRPr lang="en-US" sz="700">
              <a:latin typeface="Georgia" panose="02040502050405020303" pitchFamily="18" charset="0"/>
            </a:endParaRPr>
          </a:p>
          <a:p>
            <a:endParaRPr lang="en-US" sz="700">
              <a:latin typeface="Georgia" panose="02040502050405020303" pitchFamily="18" charset="0"/>
            </a:endParaRPr>
          </a:p>
          <a:p>
            <a:endParaRPr lang="en-US" sz="700">
              <a:latin typeface="Georgia" panose="02040502050405020303" pitchFamily="18" charset="0"/>
            </a:endParaRPr>
          </a:p>
          <a:p>
            <a:endParaRPr lang="en-US" sz="700">
              <a:latin typeface="Georgia" panose="02040502050405020303" pitchFamily="18" charset="0"/>
            </a:endParaRPr>
          </a:p>
          <a:p>
            <a:endParaRPr lang="en-US" sz="700">
              <a:latin typeface="Georgia" panose="02040502050405020303" pitchFamily="18" charset="0"/>
            </a:endParaRPr>
          </a:p>
          <a:p>
            <a:endParaRPr lang="en-US" sz="500">
              <a:latin typeface="Georgia" panose="02040502050405020303" pitchFamily="18" charset="0"/>
            </a:endParaRPr>
          </a:p>
          <a:p>
            <a:endParaRPr lang="en-US" sz="500">
              <a:latin typeface="Georgia" panose="02040502050405020303" pitchFamily="18" charset="0"/>
            </a:endParaRPr>
          </a:p>
          <a:p>
            <a:endParaRPr lang="en-US" sz="700">
              <a:latin typeface="Georgia" panose="02040502050405020303" pitchFamily="18" charset="0"/>
            </a:endParaRPr>
          </a:p>
          <a:p>
            <a:endParaRPr lang="en-US" sz="500">
              <a:latin typeface="Georgia" panose="02040502050405020303" pitchFamily="18" charset="0"/>
            </a:endParaRPr>
          </a:p>
          <a:p>
            <a:endParaRPr lang="en-US" sz="500">
              <a:latin typeface="Georgia" panose="02040502050405020303" pitchFamily="18" charset="0"/>
            </a:endParaRPr>
          </a:p>
          <a:p>
            <a:endParaRPr lang="en-US" sz="500">
              <a:latin typeface="Georgia" panose="02040502050405020303" pitchFamily="18" charset="0"/>
            </a:endParaRPr>
          </a:p>
          <a:p>
            <a:endParaRPr lang="en-US" sz="500">
              <a:latin typeface="Georgia" panose="02040502050405020303" pitchFamily="18" charset="0"/>
            </a:endParaRPr>
          </a:p>
          <a:p>
            <a:endParaRPr lang="en-US" sz="500">
              <a:latin typeface="Georgia" panose="02040502050405020303" pitchFamily="18" charset="0"/>
            </a:endParaRPr>
          </a:p>
          <a:p>
            <a:endParaRPr lang="en-US">
              <a:latin typeface="Georgia" panose="02040502050405020303" pitchFamily="18" charset="0"/>
            </a:endParaRPr>
          </a:p>
          <a:p>
            <a:endParaRPr lang="en-US">
              <a:latin typeface="Georgia" panose="02040502050405020303" pitchFamily="18" charset="0"/>
            </a:endParaRPr>
          </a:p>
          <a:p>
            <a:endParaRPr lang="en-US">
              <a:latin typeface="Georgia" panose="02040502050405020303" pitchFamily="18" charset="0"/>
            </a:endParaRPr>
          </a:p>
          <a:p>
            <a:endParaRPr lang="en-US">
              <a:latin typeface="Georgia" panose="02040502050405020303" pitchFamily="18" charset="0"/>
            </a:endParaRPr>
          </a:p>
          <a:p>
            <a:endParaRPr lang="en-US">
              <a:latin typeface="Georgia" panose="02040502050405020303" pitchFamily="18" charset="0"/>
            </a:endParaRPr>
          </a:p>
          <a:p>
            <a:endParaRPr lang="en-US" sz="700">
              <a:latin typeface="Georgia" panose="02040502050405020303" pitchFamily="18" charset="0"/>
            </a:endParaRPr>
          </a:p>
          <a:p>
            <a:endParaRPr lang="en-US" sz="700">
              <a:latin typeface="Georgia" panose="02040502050405020303" pitchFamily="18" charset="0"/>
            </a:endParaRPr>
          </a:p>
          <a:p>
            <a:endParaRPr lang="en-US" sz="800">
              <a:latin typeface="Georgia" panose="02040502050405020303" pitchFamily="18" charset="0"/>
            </a:endParaRPr>
          </a:p>
          <a:p>
            <a:endParaRPr lang="en-US" sz="700">
              <a:latin typeface="Georgia" panose="02040502050405020303" pitchFamily="18" charset="0"/>
            </a:endParaRPr>
          </a:p>
          <a:p>
            <a:endParaRPr lang="en-US" sz="700">
              <a:latin typeface="Georgia" panose="02040502050405020303" pitchFamily="18" charset="0"/>
            </a:endParaRPr>
          </a:p>
          <a:p>
            <a:endParaRPr lang="en-US" sz="700">
              <a:latin typeface="Georgia" panose="02040502050405020303" pitchFamily="18" charset="0"/>
            </a:endParaRPr>
          </a:p>
          <a:p>
            <a:r>
              <a:rPr lang="en-US">
                <a:latin typeface="Georgia" panose="02040502050405020303" pitchFamily="18" charset="0"/>
              </a:rPr>
              <a:t>(E)                                                                                                                          (F)                     </a:t>
            </a:r>
          </a:p>
        </p:txBody>
      </p:sp>
      <p:pic>
        <p:nvPicPr>
          <p:cNvPr id="162" name="Recorded Sound">
            <a:hlinkClick r:id="" action="ppaction://media"/>
            <a:extLst>
              <a:ext uri="{FF2B5EF4-FFF2-40B4-BE49-F238E27FC236}">
                <a16:creationId xmlns:a16="http://schemas.microsoft.com/office/drawing/2014/main" id="{32D18AE4-920D-046A-794D-2BD5CE967DB2}"/>
              </a:ext>
            </a:extLst>
          </p:cNvPr>
          <p:cNvPicPr>
            <a:picLocks noChangeAspect="1"/>
          </p:cNvPicPr>
          <p:nvPr>
            <a:audioFile r:link="rId2"/>
            <p:extLst>
              <p:ext uri="{DAA4B4D4-6D71-4841-9C94-3DE7FCFB9230}">
                <p14:media xmlns:p14="http://schemas.microsoft.com/office/powerpoint/2010/main" r:embed="rId1"/>
              </p:ext>
            </p:extLst>
          </p:nvPr>
        </p:nvPicPr>
        <p:blipFill>
          <a:blip r:embed="rId45"/>
          <a:stretch>
            <a:fillRect/>
          </a:stretch>
        </p:blipFill>
        <p:spPr>
          <a:xfrm>
            <a:off x="460375" y="3932220"/>
            <a:ext cx="1047369" cy="1047369"/>
          </a:xfrm>
          <a:prstGeom prst="rect">
            <a:avLst/>
          </a:prstGeom>
        </p:spPr>
      </p:pic>
    </p:spTree>
    <p:extLst>
      <p:ext uri="{BB962C8B-B14F-4D97-AF65-F5344CB8AC3E}">
        <p14:creationId xmlns:p14="http://schemas.microsoft.com/office/powerpoint/2010/main" val="1142049718"/>
      </p:ext>
    </p:extLst>
  </p:cSld>
  <p:clrMapOvr>
    <a:masterClrMapping/>
  </p:clrMapOvr>
  <mc:AlternateContent xmlns:mc="http://schemas.openxmlformats.org/markup-compatibility/2006" xmlns:p14="http://schemas.microsoft.com/office/powerpoint/2010/main">
    <mc:Choice Requires="p14">
      <p:transition spd="slow" p14:dur="2000" advTm="1143"/>
    </mc:Choice>
    <mc:Fallback xmlns="">
      <p:transition spd="slow" advTm="11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948"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2"/>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eccc2cda-43ea-4f4a-8a2f-bb3a718d955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7EEAE8A3C1D254495D181A783CB2300" ma:contentTypeVersion="11" ma:contentTypeDescription="Create a new document." ma:contentTypeScope="" ma:versionID="fe77aa06876209c49948e4e95dfd14e3">
  <xsd:schema xmlns:xsd="http://www.w3.org/2001/XMLSchema" xmlns:xs="http://www.w3.org/2001/XMLSchema" xmlns:p="http://schemas.microsoft.com/office/2006/metadata/properties" xmlns:ns3="eccc2cda-43ea-4f4a-8a2f-bb3a718d9558" xmlns:ns4="e09f998c-e832-42a5-9aa3-ce2319e3774b" targetNamespace="http://schemas.microsoft.com/office/2006/metadata/properties" ma:root="true" ma:fieldsID="62046d22db2654f5dd7e4284846b762f" ns3:_="" ns4:_="">
    <xsd:import namespace="eccc2cda-43ea-4f4a-8a2f-bb3a718d9558"/>
    <xsd:import namespace="e09f998c-e832-42a5-9aa3-ce2319e3774b"/>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3:_activity" minOccurs="0"/>
                <xsd:element ref="ns4:SharedWithUsers" minOccurs="0"/>
                <xsd:element ref="ns4:SharedWithDetails" minOccurs="0"/>
                <xsd:element ref="ns4:SharingHintHash" minOccurs="0"/>
                <xsd:element ref="ns3:MediaServiceSystem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cc2cda-43ea-4f4a-8a2f-bb3a718d95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_activity" ma:index="12" nillable="true" ma:displayName="_activity" ma:hidden="true" ma:internalName="_activity">
      <xsd:simpleType>
        <xsd:restriction base="dms:Note"/>
      </xsd:simpleType>
    </xsd:element>
    <xsd:element name="MediaServiceSystemTags" ma:index="16" nillable="true" ma:displayName="MediaServiceSystemTags" ma:hidden="true" ma:internalName="MediaServiceSystemTags" ma:readOnly="true">
      <xsd:simpleType>
        <xsd:restriction base="dms:Note"/>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09f998c-e832-42a5-9aa3-ce2319e3774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223C92-DED5-4B12-BCDB-EA52C3AAEFF2}">
  <ds:schemaRefs>
    <ds:schemaRef ds:uri="e09f998c-e832-42a5-9aa3-ce2319e3774b"/>
    <ds:schemaRef ds:uri="eccc2cda-43ea-4f4a-8a2f-bb3a718d955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9269075-C3A0-44DD-B892-1FB93866109F}">
  <ds:schemaRefs>
    <ds:schemaRef ds:uri="e09f998c-e832-42a5-9aa3-ce2319e3774b"/>
    <ds:schemaRef ds:uri="eccc2cda-43ea-4f4a-8a2f-bb3a718d955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2255C5E-1AC3-4BC1-A6C4-14DDE14172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Custom</PresentationFormat>
  <Slides>1</Slides>
  <Notes>0</Notes>
  <HiddenSlides>0</HiddenSlide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Muschlitz, Ella Leigh (Student)</dc:creator>
  <cp:revision>2</cp:revision>
  <dcterms:created xsi:type="dcterms:W3CDTF">2024-06-27T14:59:12Z</dcterms:created>
  <dcterms:modified xsi:type="dcterms:W3CDTF">2024-08-15T14:44:33Z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0x01010067EEAE8A3C1D254495D181A783CB2300</vt:lpwstr>
  </property>
</Properties>
</file>