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7"/>
  </p:notesMasterIdLst>
  <p:sldIdLst>
    <p:sldId id="256" r:id="rId6"/>
  </p:sldIdLst>
  <p:sldSz cx="43891200" cy="32918400"/>
  <p:notesSz cx="32099250" cy="47694850"/>
  <p:defaultTextStyle>
    <a:defPPr>
      <a:defRPr lang="en-US"/>
    </a:defPPr>
    <a:lvl1pPr algn="ctr" rtl="0" fontAlgn="base">
      <a:spcBef>
        <a:spcPct val="0"/>
      </a:spcBef>
      <a:spcAft>
        <a:spcPct val="0"/>
      </a:spcAft>
      <a:defRPr sz="8600" kern="1200">
        <a:solidFill>
          <a:schemeClr val="tx1"/>
        </a:solidFill>
        <a:latin typeface="Arial" charset="0"/>
        <a:ea typeface="+mn-ea"/>
        <a:cs typeface="+mn-cs"/>
      </a:defRPr>
    </a:lvl1pPr>
    <a:lvl2pPr marL="457200" algn="ctr" rtl="0" fontAlgn="base">
      <a:spcBef>
        <a:spcPct val="0"/>
      </a:spcBef>
      <a:spcAft>
        <a:spcPct val="0"/>
      </a:spcAft>
      <a:defRPr sz="8600" kern="1200">
        <a:solidFill>
          <a:schemeClr val="tx1"/>
        </a:solidFill>
        <a:latin typeface="Arial" charset="0"/>
        <a:ea typeface="+mn-ea"/>
        <a:cs typeface="+mn-cs"/>
      </a:defRPr>
    </a:lvl2pPr>
    <a:lvl3pPr marL="914400" algn="ctr" rtl="0" fontAlgn="base">
      <a:spcBef>
        <a:spcPct val="0"/>
      </a:spcBef>
      <a:spcAft>
        <a:spcPct val="0"/>
      </a:spcAft>
      <a:defRPr sz="8600" kern="1200">
        <a:solidFill>
          <a:schemeClr val="tx1"/>
        </a:solidFill>
        <a:latin typeface="Arial" charset="0"/>
        <a:ea typeface="+mn-ea"/>
        <a:cs typeface="+mn-cs"/>
      </a:defRPr>
    </a:lvl3pPr>
    <a:lvl4pPr marL="1371600" algn="ctr" rtl="0" fontAlgn="base">
      <a:spcBef>
        <a:spcPct val="0"/>
      </a:spcBef>
      <a:spcAft>
        <a:spcPct val="0"/>
      </a:spcAft>
      <a:defRPr sz="8600" kern="1200">
        <a:solidFill>
          <a:schemeClr val="tx1"/>
        </a:solidFill>
        <a:latin typeface="Arial" charset="0"/>
        <a:ea typeface="+mn-ea"/>
        <a:cs typeface="+mn-cs"/>
      </a:defRPr>
    </a:lvl4pPr>
    <a:lvl5pPr marL="1828800" algn="ctr"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836" userDrawn="1">
          <p15:clr>
            <a:srgbClr val="A4A3A4"/>
          </p15:clr>
        </p15:guide>
        <p15:guide id="2" orient="horz" pos="20196" userDrawn="1">
          <p15:clr>
            <a:srgbClr val="A4A3A4"/>
          </p15:clr>
        </p15:guide>
        <p15:guide id="3" orient="horz" pos="2148" userDrawn="1">
          <p15:clr>
            <a:srgbClr val="A4A3A4"/>
          </p15:clr>
        </p15:guide>
        <p15:guide id="4" pos="6912" userDrawn="1">
          <p15:clr>
            <a:srgbClr val="A4A3A4"/>
          </p15:clr>
        </p15:guide>
        <p15:guide id="5" pos="207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090F"/>
    <a:srgbClr val="A51017"/>
    <a:srgbClr val="BC2D00"/>
    <a:srgbClr val="A50021"/>
    <a:srgbClr val="008000"/>
    <a:srgbClr val="EAEAEA"/>
    <a:srgbClr val="C0C0C0"/>
    <a:srgbClr val="0046D2"/>
    <a:srgbClr val="FF0000"/>
    <a:srgbClr val="698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D4C793-4E34-9CFB-47C6-0521CEBF1ADB}" v="261" dt="2024-08-15T15:32:41.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7"/>
    <p:restoredTop sz="94720"/>
  </p:normalViewPr>
  <p:slideViewPr>
    <p:cSldViewPr snapToGrid="0">
      <p:cViewPr>
        <p:scale>
          <a:sx n="19" d="100"/>
          <a:sy n="19" d="100"/>
        </p:scale>
        <p:origin x="1794" y="-246"/>
      </p:cViewPr>
      <p:guideLst>
        <p:guide orient="horz" pos="4836"/>
        <p:guide orient="horz" pos="20196"/>
        <p:guide orient="horz" pos="2148"/>
        <p:guide pos="6912"/>
        <p:guide pos="207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3"/>
            <a:ext cx="13909680" cy="2384746"/>
          </a:xfrm>
          <a:prstGeom prst="rect">
            <a:avLst/>
          </a:prstGeom>
          <a:noFill/>
          <a:ln w="9525">
            <a:noFill/>
            <a:miter lim="800000"/>
            <a:headEnd/>
            <a:tailEnd/>
          </a:ln>
          <a:effectLst/>
        </p:spPr>
        <p:txBody>
          <a:bodyPr vert="horz" wrap="square" lIns="508708" tIns="254354" rIns="508708" bIns="254354" numCol="1" anchor="t" anchorCtr="0" compatLnSpc="1">
            <a:prstTxWarp prst="textNoShape">
              <a:avLst/>
            </a:prstTxWarp>
          </a:bodyPr>
          <a:lstStyle>
            <a:lvl1pPr algn="l">
              <a:defRPr sz="6700"/>
            </a:lvl1pPr>
          </a:lstStyle>
          <a:p>
            <a:endParaRPr lang="en-US"/>
          </a:p>
        </p:txBody>
      </p:sp>
      <p:sp>
        <p:nvSpPr>
          <p:cNvPr id="3075" name="Rectangle 3"/>
          <p:cNvSpPr>
            <a:spLocks noGrp="1" noChangeArrowheads="1"/>
          </p:cNvSpPr>
          <p:nvPr>
            <p:ph type="dt" idx="1"/>
          </p:nvPr>
        </p:nvSpPr>
        <p:spPr bwMode="auto">
          <a:xfrm>
            <a:off x="18181985" y="3"/>
            <a:ext cx="13909680" cy="2384746"/>
          </a:xfrm>
          <a:prstGeom prst="rect">
            <a:avLst/>
          </a:prstGeom>
          <a:noFill/>
          <a:ln w="9525">
            <a:noFill/>
            <a:miter lim="800000"/>
            <a:headEnd/>
            <a:tailEnd/>
          </a:ln>
          <a:effectLst/>
        </p:spPr>
        <p:txBody>
          <a:bodyPr vert="horz" wrap="square" lIns="508708" tIns="254354" rIns="508708" bIns="254354" numCol="1" anchor="t" anchorCtr="0" compatLnSpc="1">
            <a:prstTxWarp prst="textNoShape">
              <a:avLst/>
            </a:prstTxWarp>
          </a:bodyPr>
          <a:lstStyle>
            <a:lvl1pPr algn="r">
              <a:defRPr sz="6700"/>
            </a:lvl1pPr>
          </a:lstStyle>
          <a:p>
            <a:endParaRPr lang="en-US"/>
          </a:p>
        </p:txBody>
      </p:sp>
      <p:sp>
        <p:nvSpPr>
          <p:cNvPr id="3076" name="Rectangle 4"/>
          <p:cNvSpPr>
            <a:spLocks noGrp="1" noRot="1" noChangeAspect="1" noChangeArrowheads="1" noTextEdit="1"/>
          </p:cNvSpPr>
          <p:nvPr>
            <p:ph type="sldImg" idx="2"/>
          </p:nvPr>
        </p:nvSpPr>
        <p:spPr bwMode="auto">
          <a:xfrm>
            <a:off x="4127500" y="3571875"/>
            <a:ext cx="23852188" cy="17889538"/>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3209930" y="22659156"/>
            <a:ext cx="25679400" cy="21462679"/>
          </a:xfrm>
          <a:prstGeom prst="rect">
            <a:avLst/>
          </a:prstGeom>
          <a:noFill/>
          <a:ln w="9525">
            <a:noFill/>
            <a:miter lim="800000"/>
            <a:headEnd/>
            <a:tailEnd/>
          </a:ln>
          <a:effectLst/>
        </p:spPr>
        <p:txBody>
          <a:bodyPr vert="horz" wrap="square" lIns="508708" tIns="254354" rIns="508708" bIns="25435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45301919"/>
            <a:ext cx="13909680" cy="2384746"/>
          </a:xfrm>
          <a:prstGeom prst="rect">
            <a:avLst/>
          </a:prstGeom>
          <a:noFill/>
          <a:ln w="9525">
            <a:noFill/>
            <a:miter lim="800000"/>
            <a:headEnd/>
            <a:tailEnd/>
          </a:ln>
          <a:effectLst/>
        </p:spPr>
        <p:txBody>
          <a:bodyPr vert="horz" wrap="square" lIns="508708" tIns="254354" rIns="508708" bIns="254354" numCol="1" anchor="b" anchorCtr="0" compatLnSpc="1">
            <a:prstTxWarp prst="textNoShape">
              <a:avLst/>
            </a:prstTxWarp>
          </a:bodyPr>
          <a:lstStyle>
            <a:lvl1pPr algn="l">
              <a:defRPr sz="6700"/>
            </a:lvl1pPr>
          </a:lstStyle>
          <a:p>
            <a:endParaRPr lang="en-US"/>
          </a:p>
        </p:txBody>
      </p:sp>
      <p:sp>
        <p:nvSpPr>
          <p:cNvPr id="3079" name="Rectangle 7"/>
          <p:cNvSpPr>
            <a:spLocks noGrp="1" noChangeArrowheads="1"/>
          </p:cNvSpPr>
          <p:nvPr>
            <p:ph type="sldNum" sz="quarter" idx="5"/>
          </p:nvPr>
        </p:nvSpPr>
        <p:spPr bwMode="auto">
          <a:xfrm>
            <a:off x="18181985" y="45301919"/>
            <a:ext cx="13909680" cy="2384746"/>
          </a:xfrm>
          <a:prstGeom prst="rect">
            <a:avLst/>
          </a:prstGeom>
          <a:noFill/>
          <a:ln w="9525">
            <a:noFill/>
            <a:miter lim="800000"/>
            <a:headEnd/>
            <a:tailEnd/>
          </a:ln>
          <a:effectLst/>
        </p:spPr>
        <p:txBody>
          <a:bodyPr vert="horz" wrap="square" lIns="508708" tIns="254354" rIns="508708" bIns="254354" numCol="1" anchor="b" anchorCtr="0" compatLnSpc="1">
            <a:prstTxWarp prst="textNoShape">
              <a:avLst/>
            </a:prstTxWarp>
          </a:bodyPr>
          <a:lstStyle>
            <a:lvl1pPr algn="r">
              <a:defRPr sz="6700"/>
            </a:lvl1pPr>
          </a:lstStyle>
          <a:p>
            <a:fld id="{1CF43D00-9215-4D61-8FB8-4C30B5785DCF}" type="slidenum">
              <a:rPr lang="en-US"/>
              <a:pPr/>
              <a:t>‹#›</a:t>
            </a:fld>
            <a:endParaRPr lang="en-US"/>
          </a:p>
        </p:txBody>
      </p:sp>
    </p:spTree>
    <p:extLst>
      <p:ext uri="{BB962C8B-B14F-4D97-AF65-F5344CB8AC3E}">
        <p14:creationId xmlns:p14="http://schemas.microsoft.com/office/powerpoint/2010/main" val="204748505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569DF1-7A70-4E5D-8A7C-6436346665BD}" type="slidenum">
              <a:rPr lang="en-US"/>
              <a:pPr/>
              <a:t>1</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8" y="2194560"/>
            <a:ext cx="14156055" cy="7680960"/>
          </a:xfrm>
        </p:spPr>
        <p:txBody>
          <a:bodyPr anchor="b"/>
          <a:lstStyle>
            <a:lvl1pPr>
              <a:defRPr sz="11520"/>
            </a:lvl1pPr>
          </a:lstStyle>
          <a:p>
            <a:r>
              <a:rPr lang="en-US"/>
              <a:t>Click to edit Master title style</a:t>
            </a:r>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p>
        </p:txBody>
      </p:sp>
      <p:sp>
        <p:nvSpPr>
          <p:cNvPr id="4" name="Text Placeholder 3"/>
          <p:cNvSpPr>
            <a:spLocks noGrp="1"/>
          </p:cNvSpPr>
          <p:nvPr>
            <p:ph type="body" sz="half" idx="2"/>
          </p:nvPr>
        </p:nvSpPr>
        <p:spPr>
          <a:xfrm>
            <a:off x="3023238" y="9875520"/>
            <a:ext cx="14156055"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4D8ABFA5-934F-442E-AB24-38F8DCF7BCD3}"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C0835-F4A2-4C85-B50B-DE7DAA9A20E7}" type="slidenum">
              <a:rPr lang="en-US" smtClean="0"/>
              <a:t>‹#›</a:t>
            </a:fld>
            <a:endParaRPr lang="en-US"/>
          </a:p>
        </p:txBody>
      </p:sp>
    </p:spTree>
    <p:extLst>
      <p:ext uri="{BB962C8B-B14F-4D97-AF65-F5344CB8AC3E}">
        <p14:creationId xmlns:p14="http://schemas.microsoft.com/office/powerpoint/2010/main" val="392051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ABFA5-934F-442E-AB24-38F8DCF7BCD3}"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0835-F4A2-4C85-B50B-DE7DAA9A20E7}" type="slidenum">
              <a:rPr lang="en-US" smtClean="0"/>
              <a:t>‹#›</a:t>
            </a:fld>
            <a:endParaRPr lang="en-US"/>
          </a:p>
        </p:txBody>
      </p:sp>
    </p:spTree>
    <p:extLst>
      <p:ext uri="{BB962C8B-B14F-4D97-AF65-F5344CB8AC3E}">
        <p14:creationId xmlns:p14="http://schemas.microsoft.com/office/powerpoint/2010/main" val="26972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3"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3"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ABFA5-934F-442E-AB24-38F8DCF7BCD3}"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0835-F4A2-4C85-B50B-DE7DAA9A20E7}" type="slidenum">
              <a:rPr lang="en-US" smtClean="0"/>
              <a:t>‹#›</a:t>
            </a:fld>
            <a:endParaRPr lang="en-US"/>
          </a:p>
        </p:txBody>
      </p:sp>
    </p:spTree>
    <p:extLst>
      <p:ext uri="{BB962C8B-B14F-4D97-AF65-F5344CB8AC3E}">
        <p14:creationId xmlns:p14="http://schemas.microsoft.com/office/powerpoint/2010/main" val="407039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16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p>
        </p:txBody>
      </p:sp>
      <p:sp>
        <p:nvSpPr>
          <p:cNvPr id="4" name="Date Placeholder 3"/>
          <p:cNvSpPr>
            <a:spLocks noGrp="1"/>
          </p:cNvSpPr>
          <p:nvPr>
            <p:ph type="dt" sz="half" idx="10"/>
          </p:nvPr>
        </p:nvSpPr>
        <p:spPr/>
        <p:txBody>
          <a:bodyPr/>
          <a:lstStyle/>
          <a:p>
            <a:fld id="{4D8ABFA5-934F-442E-AB24-38F8DCF7BCD3}"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0835-F4A2-4C85-B50B-DE7DAA9A20E7}" type="slidenum">
              <a:rPr lang="en-US" smtClean="0"/>
              <a:t>‹#›</a:t>
            </a:fld>
            <a:endParaRPr lang="en-US"/>
          </a:p>
        </p:txBody>
      </p:sp>
    </p:spTree>
    <p:extLst>
      <p:ext uri="{BB962C8B-B14F-4D97-AF65-F5344CB8AC3E}">
        <p14:creationId xmlns:p14="http://schemas.microsoft.com/office/powerpoint/2010/main" val="85896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ABFA5-934F-442E-AB24-38F8DCF7BCD3}"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0835-F4A2-4C85-B50B-DE7DAA9A20E7}" type="slidenum">
              <a:rPr lang="en-US" smtClean="0"/>
              <a:t>‹#›</a:t>
            </a:fld>
            <a:endParaRPr lang="en-US"/>
          </a:p>
        </p:txBody>
      </p:sp>
    </p:spTree>
    <p:extLst>
      <p:ext uri="{BB962C8B-B14F-4D97-AF65-F5344CB8AC3E}">
        <p14:creationId xmlns:p14="http://schemas.microsoft.com/office/powerpoint/2010/main" val="446313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3" y="8206749"/>
            <a:ext cx="37856160" cy="13693138"/>
          </a:xfrm>
        </p:spPr>
        <p:txBody>
          <a:bodyPr anchor="b"/>
          <a:lstStyle>
            <a:lvl1pPr>
              <a:defRPr sz="21600"/>
            </a:lvl1pPr>
          </a:lstStyle>
          <a:p>
            <a:r>
              <a:rPr lang="en-US"/>
              <a:t>Click to edit Master title style</a:t>
            </a:r>
          </a:p>
        </p:txBody>
      </p:sp>
      <p:sp>
        <p:nvSpPr>
          <p:cNvPr id="3" name="Text Placeholder 2"/>
          <p:cNvSpPr>
            <a:spLocks noGrp="1"/>
          </p:cNvSpPr>
          <p:nvPr>
            <p:ph type="body" idx="1"/>
          </p:nvPr>
        </p:nvSpPr>
        <p:spPr>
          <a:xfrm>
            <a:off x="2994663" y="22029429"/>
            <a:ext cx="37856160" cy="7200898"/>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ABFA5-934F-442E-AB24-38F8DCF7BCD3}"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0835-F4A2-4C85-B50B-DE7DAA9A20E7}" type="slidenum">
              <a:rPr lang="en-US" smtClean="0"/>
              <a:t>‹#›</a:t>
            </a:fld>
            <a:endParaRPr lang="en-US"/>
          </a:p>
        </p:txBody>
      </p:sp>
    </p:spTree>
    <p:extLst>
      <p:ext uri="{BB962C8B-B14F-4D97-AF65-F5344CB8AC3E}">
        <p14:creationId xmlns:p14="http://schemas.microsoft.com/office/powerpoint/2010/main" val="1621381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8ABFA5-934F-442E-AB24-38F8DCF7BCD3}"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C0835-F4A2-4C85-B50B-DE7DAA9A20E7}" type="slidenum">
              <a:rPr lang="en-US" smtClean="0"/>
              <a:t>‹#›</a:t>
            </a:fld>
            <a:endParaRPr lang="en-US"/>
          </a:p>
        </p:txBody>
      </p:sp>
    </p:spTree>
    <p:extLst>
      <p:ext uri="{BB962C8B-B14F-4D97-AF65-F5344CB8AC3E}">
        <p14:creationId xmlns:p14="http://schemas.microsoft.com/office/powerpoint/2010/main" val="2338455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1" y="8069582"/>
            <a:ext cx="18568032"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4" name="Content Placeholder 3"/>
          <p:cNvSpPr>
            <a:spLocks noGrp="1"/>
          </p:cNvSpPr>
          <p:nvPr>
            <p:ph sz="half" idx="2"/>
          </p:nvPr>
        </p:nvSpPr>
        <p:spPr>
          <a:xfrm>
            <a:off x="3023241"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3" y="8069582"/>
            <a:ext cx="18659477"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6" name="Content Placeholder 5"/>
          <p:cNvSpPr>
            <a:spLocks noGrp="1"/>
          </p:cNvSpPr>
          <p:nvPr>
            <p:ph sz="quarter" idx="4"/>
          </p:nvPr>
        </p:nvSpPr>
        <p:spPr>
          <a:xfrm>
            <a:off x="22219923"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8ABFA5-934F-442E-AB24-38F8DCF7BCD3}" type="datetimeFigureOut">
              <a:rPr lang="en-US" smtClean="0"/>
              <a:t>8/15/2024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BC0835-F4A2-4C85-B50B-DE7DAA9A20E7}" type="slidenum">
              <a:rPr lang="en-US" smtClean="0"/>
              <a:t>‹#›</a:t>
            </a:fld>
            <a:endParaRPr lang="en-US"/>
          </a:p>
        </p:txBody>
      </p:sp>
    </p:spTree>
    <p:extLst>
      <p:ext uri="{BB962C8B-B14F-4D97-AF65-F5344CB8AC3E}">
        <p14:creationId xmlns:p14="http://schemas.microsoft.com/office/powerpoint/2010/main" val="964655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8ABFA5-934F-442E-AB24-38F8DCF7BCD3}" type="datetimeFigureOut">
              <a:rPr lang="en-US" smtClean="0"/>
              <a:t>8/15/2024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BC0835-F4A2-4C85-B50B-DE7DAA9A20E7}" type="slidenum">
              <a:rPr lang="en-US" smtClean="0"/>
              <a:t>‹#›</a:t>
            </a:fld>
            <a:endParaRPr lang="en-US"/>
          </a:p>
        </p:txBody>
      </p:sp>
    </p:spTree>
    <p:extLst>
      <p:ext uri="{BB962C8B-B14F-4D97-AF65-F5344CB8AC3E}">
        <p14:creationId xmlns:p14="http://schemas.microsoft.com/office/powerpoint/2010/main" val="608761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ABFA5-934F-442E-AB24-38F8DCF7BCD3}" type="datetimeFigureOut">
              <a:rPr lang="en-US" smtClean="0"/>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BC0835-F4A2-4C85-B50B-DE7DAA9A20E7}" type="slidenum">
              <a:rPr lang="en-US" smtClean="0"/>
              <a:t>‹#›</a:t>
            </a:fld>
            <a:endParaRPr lang="en-US"/>
          </a:p>
        </p:txBody>
      </p:sp>
    </p:spTree>
    <p:extLst>
      <p:ext uri="{BB962C8B-B14F-4D97-AF65-F5344CB8AC3E}">
        <p14:creationId xmlns:p14="http://schemas.microsoft.com/office/powerpoint/2010/main" val="1982635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8" y="2194560"/>
            <a:ext cx="14156055" cy="7680960"/>
          </a:xfrm>
        </p:spPr>
        <p:txBody>
          <a:bodyPr anchor="b"/>
          <a:lstStyle>
            <a:lvl1pPr>
              <a:defRPr sz="11520"/>
            </a:lvl1pPr>
          </a:lstStyle>
          <a:p>
            <a:r>
              <a:rPr lang="en-US"/>
              <a:t>Click to edit Master title style</a:t>
            </a:r>
          </a:p>
        </p:txBody>
      </p:sp>
      <p:sp>
        <p:nvSpPr>
          <p:cNvPr id="3" name="Content Placeholder 2"/>
          <p:cNvSpPr>
            <a:spLocks noGrp="1"/>
          </p:cNvSpPr>
          <p:nvPr>
            <p:ph idx="1"/>
          </p:nvPr>
        </p:nvSpPr>
        <p:spPr>
          <a:xfrm>
            <a:off x="18659477" y="4739647"/>
            <a:ext cx="22219920" cy="233934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8" y="9875520"/>
            <a:ext cx="14156055"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4D8ABFA5-934F-442E-AB24-38F8DCF7BCD3}"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C0835-F4A2-4C85-B50B-DE7DAA9A20E7}" type="slidenum">
              <a:rPr lang="en-US" smtClean="0"/>
              <a:t>‹#›</a:t>
            </a:fld>
            <a:endParaRPr lang="en-US"/>
          </a:p>
        </p:txBody>
      </p:sp>
    </p:spTree>
    <p:extLst>
      <p:ext uri="{BB962C8B-B14F-4D97-AF65-F5344CB8AC3E}">
        <p14:creationId xmlns:p14="http://schemas.microsoft.com/office/powerpoint/2010/main" val="12357982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hyperlink" Target="http://www.megaprint.com/" TargetMode="External"/><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2090F"/>
        </a:solidFill>
        <a:effectLst/>
      </p:bgPr>
    </p:bg>
    <p:spTree>
      <p:nvGrpSpPr>
        <p:cNvPr id="1" name=""/>
        <p:cNvGrpSpPr/>
        <p:nvPr/>
      </p:nvGrpSpPr>
      <p:grpSpPr>
        <a:xfrm>
          <a:off x="0" y="0"/>
          <a:ext cx="0" cy="0"/>
          <a:chOff x="0" y="0"/>
          <a:chExt cx="0" cy="0"/>
        </a:xfrm>
      </p:grpSpPr>
      <p:pic>
        <p:nvPicPr>
          <p:cNvPr id="4" name="Picture 3">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38727"/>
          <a:stretch>
            <a:fillRect/>
          </a:stretch>
        </p:blipFill>
        <p:spPr bwMode="auto">
          <a:xfrm>
            <a:off x="35811743" y="32383849"/>
            <a:ext cx="4141787" cy="2127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1"/>
          <p:cNvSpPr txBox="1"/>
          <p:nvPr userDrawn="1"/>
        </p:nvSpPr>
        <p:spPr>
          <a:xfrm>
            <a:off x="39953530" y="32299394"/>
            <a:ext cx="2383858" cy="338554"/>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600">
                <a:solidFill>
                  <a:schemeClr val="bg1"/>
                </a:solidFill>
              </a:rPr>
              <a:t>www.postersession.com</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4389438" rtl="0" fontAlgn="base">
        <a:spcBef>
          <a:spcPct val="0"/>
        </a:spcBef>
        <a:spcAft>
          <a:spcPct val="0"/>
        </a:spcAft>
        <a:defRPr sz="21100">
          <a:solidFill>
            <a:schemeClr val="tx2"/>
          </a:solidFill>
          <a:latin typeface="+mj-lt"/>
          <a:ea typeface="+mj-ea"/>
          <a:cs typeface="+mj-cs"/>
        </a:defRPr>
      </a:lvl1pPr>
      <a:lvl2pPr algn="ctr" defTabSz="4389438" rtl="0" fontAlgn="base">
        <a:spcBef>
          <a:spcPct val="0"/>
        </a:spcBef>
        <a:spcAft>
          <a:spcPct val="0"/>
        </a:spcAft>
        <a:defRPr sz="21100">
          <a:solidFill>
            <a:schemeClr val="tx2"/>
          </a:solidFill>
          <a:latin typeface="Arial" charset="0"/>
        </a:defRPr>
      </a:lvl2pPr>
      <a:lvl3pPr algn="ctr" defTabSz="4389438" rtl="0" fontAlgn="base">
        <a:spcBef>
          <a:spcPct val="0"/>
        </a:spcBef>
        <a:spcAft>
          <a:spcPct val="0"/>
        </a:spcAft>
        <a:defRPr sz="21100">
          <a:solidFill>
            <a:schemeClr val="tx2"/>
          </a:solidFill>
          <a:latin typeface="Arial" charset="0"/>
        </a:defRPr>
      </a:lvl3pPr>
      <a:lvl4pPr algn="ctr" defTabSz="4389438" rtl="0" fontAlgn="base">
        <a:spcBef>
          <a:spcPct val="0"/>
        </a:spcBef>
        <a:spcAft>
          <a:spcPct val="0"/>
        </a:spcAft>
        <a:defRPr sz="21100">
          <a:solidFill>
            <a:schemeClr val="tx2"/>
          </a:solidFill>
          <a:latin typeface="Arial" charset="0"/>
        </a:defRPr>
      </a:lvl4pPr>
      <a:lvl5pPr algn="ctr" defTabSz="4389438" rtl="0" fontAlgn="base">
        <a:spcBef>
          <a:spcPct val="0"/>
        </a:spcBef>
        <a:spcAft>
          <a:spcPct val="0"/>
        </a:spcAft>
        <a:defRPr sz="21100">
          <a:solidFill>
            <a:schemeClr val="tx2"/>
          </a:solidFill>
          <a:latin typeface="Arial" charset="0"/>
        </a:defRPr>
      </a:lvl5pPr>
      <a:lvl6pPr marL="457200" algn="ctr" defTabSz="4389438" rtl="0" fontAlgn="base">
        <a:spcBef>
          <a:spcPct val="0"/>
        </a:spcBef>
        <a:spcAft>
          <a:spcPct val="0"/>
        </a:spcAft>
        <a:defRPr sz="21100">
          <a:solidFill>
            <a:schemeClr val="tx2"/>
          </a:solidFill>
          <a:latin typeface="Arial" charset="0"/>
        </a:defRPr>
      </a:lvl6pPr>
      <a:lvl7pPr marL="914400" algn="ctr" defTabSz="4389438" rtl="0" fontAlgn="base">
        <a:spcBef>
          <a:spcPct val="0"/>
        </a:spcBef>
        <a:spcAft>
          <a:spcPct val="0"/>
        </a:spcAft>
        <a:defRPr sz="21100">
          <a:solidFill>
            <a:schemeClr val="tx2"/>
          </a:solidFill>
          <a:latin typeface="Arial" charset="0"/>
        </a:defRPr>
      </a:lvl7pPr>
      <a:lvl8pPr marL="1371600" algn="ctr" defTabSz="4389438" rtl="0" fontAlgn="base">
        <a:spcBef>
          <a:spcPct val="0"/>
        </a:spcBef>
        <a:spcAft>
          <a:spcPct val="0"/>
        </a:spcAft>
        <a:defRPr sz="21100">
          <a:solidFill>
            <a:schemeClr val="tx2"/>
          </a:solidFill>
          <a:latin typeface="Arial" charset="0"/>
        </a:defRPr>
      </a:lvl8pPr>
      <a:lvl9pPr marL="1828800" algn="ctr" defTabSz="4389438" rtl="0" fontAlgn="base">
        <a:spcBef>
          <a:spcPct val="0"/>
        </a:spcBef>
        <a:spcAft>
          <a:spcPct val="0"/>
        </a:spcAft>
        <a:defRPr sz="21100">
          <a:solidFill>
            <a:schemeClr val="tx2"/>
          </a:solidFill>
          <a:latin typeface="Arial" charset="0"/>
        </a:defRPr>
      </a:lvl9pPr>
    </p:titleStyle>
    <p:bodyStyle>
      <a:lvl1pPr marL="1646238" indent="-1646238" algn="l" defTabSz="4389438" rtl="0" fontAlgn="base">
        <a:spcBef>
          <a:spcPct val="20000"/>
        </a:spcBef>
        <a:spcAft>
          <a:spcPct val="0"/>
        </a:spcAft>
        <a:buChar char="•"/>
        <a:defRPr sz="15400">
          <a:solidFill>
            <a:schemeClr val="tx1"/>
          </a:solidFill>
          <a:latin typeface="+mn-lt"/>
          <a:ea typeface="+mn-ea"/>
          <a:cs typeface="+mn-cs"/>
        </a:defRPr>
      </a:lvl1pPr>
      <a:lvl2pPr marL="3565525" indent="-1371600" algn="l" defTabSz="4389438" rtl="0" fontAlgn="base">
        <a:spcBef>
          <a:spcPct val="20000"/>
        </a:spcBef>
        <a:spcAft>
          <a:spcPct val="0"/>
        </a:spcAft>
        <a:buChar char="–"/>
        <a:defRPr sz="13400">
          <a:solidFill>
            <a:schemeClr val="tx1"/>
          </a:solidFill>
          <a:latin typeface="+mn-lt"/>
        </a:defRPr>
      </a:lvl2pPr>
      <a:lvl3pPr marL="5486400" indent="-1096963" algn="l" defTabSz="4389438" rtl="0" fontAlgn="base">
        <a:spcBef>
          <a:spcPct val="20000"/>
        </a:spcBef>
        <a:spcAft>
          <a:spcPct val="0"/>
        </a:spcAft>
        <a:buChar char="•"/>
        <a:defRPr sz="11500">
          <a:solidFill>
            <a:schemeClr val="tx1"/>
          </a:solidFill>
          <a:latin typeface="+mn-lt"/>
        </a:defRPr>
      </a:lvl3pPr>
      <a:lvl4pPr marL="7680325" indent="-1096963" algn="l" defTabSz="4389438" rtl="0" fontAlgn="base">
        <a:spcBef>
          <a:spcPct val="20000"/>
        </a:spcBef>
        <a:spcAft>
          <a:spcPct val="0"/>
        </a:spcAft>
        <a:buChar char="–"/>
        <a:defRPr sz="9600">
          <a:solidFill>
            <a:schemeClr val="tx1"/>
          </a:solidFill>
          <a:latin typeface="+mn-lt"/>
        </a:defRPr>
      </a:lvl4pPr>
      <a:lvl5pPr marL="9875838" indent="-1096963" algn="l" defTabSz="4389438" rtl="0" fontAlgn="base">
        <a:spcBef>
          <a:spcPct val="20000"/>
        </a:spcBef>
        <a:spcAft>
          <a:spcPct val="0"/>
        </a:spcAft>
        <a:buChar char="»"/>
        <a:defRPr sz="9600">
          <a:solidFill>
            <a:schemeClr val="tx1"/>
          </a:solidFill>
          <a:latin typeface="+mn-lt"/>
        </a:defRPr>
      </a:lvl5pPr>
      <a:lvl6pPr marL="10333038" indent="-1096963" algn="l" defTabSz="4389438" rtl="0" fontAlgn="base">
        <a:spcBef>
          <a:spcPct val="20000"/>
        </a:spcBef>
        <a:spcAft>
          <a:spcPct val="0"/>
        </a:spcAft>
        <a:buChar char="»"/>
        <a:defRPr sz="9600">
          <a:solidFill>
            <a:schemeClr val="tx1"/>
          </a:solidFill>
          <a:latin typeface="+mn-lt"/>
        </a:defRPr>
      </a:lvl6pPr>
      <a:lvl7pPr marL="10790238" indent="-1096963" algn="l" defTabSz="4389438" rtl="0" fontAlgn="base">
        <a:spcBef>
          <a:spcPct val="20000"/>
        </a:spcBef>
        <a:spcAft>
          <a:spcPct val="0"/>
        </a:spcAft>
        <a:buChar char="»"/>
        <a:defRPr sz="9600">
          <a:solidFill>
            <a:schemeClr val="tx1"/>
          </a:solidFill>
          <a:latin typeface="+mn-lt"/>
        </a:defRPr>
      </a:lvl7pPr>
      <a:lvl8pPr marL="11247438" indent="-1096963" algn="l" defTabSz="4389438" rtl="0" fontAlgn="base">
        <a:spcBef>
          <a:spcPct val="20000"/>
        </a:spcBef>
        <a:spcAft>
          <a:spcPct val="0"/>
        </a:spcAft>
        <a:buChar char="»"/>
        <a:defRPr sz="9600">
          <a:solidFill>
            <a:schemeClr val="tx1"/>
          </a:solidFill>
          <a:latin typeface="+mn-lt"/>
        </a:defRPr>
      </a:lvl8pPr>
      <a:lvl9pPr marL="11704638" indent="-1096963" algn="l" defTabSz="4389438" rtl="0" fontAlgn="base">
        <a:spcBef>
          <a:spcPct val="20000"/>
        </a:spcBef>
        <a:spcAft>
          <a:spcPct val="0"/>
        </a:spcAft>
        <a:buChar char="»"/>
        <a:defRPr sz="9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4320">
                <a:solidFill>
                  <a:schemeClr val="tx1">
                    <a:tint val="75000"/>
                  </a:schemeClr>
                </a:solidFill>
              </a:defRPr>
            </a:lvl1pPr>
          </a:lstStyle>
          <a:p>
            <a:fld id="{4D8ABFA5-934F-442E-AB24-38F8DCF7BCD3}" type="datetimeFigureOut">
              <a:rPr lang="en-US" smtClean="0"/>
              <a:t>8/15/2024</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4320">
                <a:solidFill>
                  <a:schemeClr val="tx1">
                    <a:tint val="75000"/>
                  </a:schemeClr>
                </a:solidFill>
              </a:defRPr>
            </a:lvl1pPr>
          </a:lstStyle>
          <a:p>
            <a:fld id="{B8BC0835-F4A2-4C85-B50B-DE7DAA9A20E7}" type="slidenum">
              <a:rPr lang="en-US" smtClean="0"/>
              <a:t>‹#›</a:t>
            </a:fld>
            <a:endParaRPr lang="en-US"/>
          </a:p>
        </p:txBody>
      </p:sp>
    </p:spTree>
    <p:extLst>
      <p:ext uri="{BB962C8B-B14F-4D97-AF65-F5344CB8AC3E}">
        <p14:creationId xmlns:p14="http://schemas.microsoft.com/office/powerpoint/2010/main" val="1985717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microsoft.com/office/2007/relationships/media" Target="../media/media2.m4a"/><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4a"/><Relationship Id="rId9" Type="http://schemas.openxmlformats.org/officeDocument/2006/relationships/image" Target="../media/image4.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1" name="AutoShape 29"/>
          <p:cNvSpPr>
            <a:spLocks noChangeArrowheads="1"/>
          </p:cNvSpPr>
          <p:nvPr/>
        </p:nvSpPr>
        <p:spPr bwMode="auto">
          <a:xfrm>
            <a:off x="14795262" y="4843033"/>
            <a:ext cx="14390914" cy="27719767"/>
          </a:xfrm>
          <a:prstGeom prst="roundRect">
            <a:avLst>
              <a:gd name="adj" fmla="val 6814"/>
            </a:avLst>
          </a:prstGeom>
          <a:solidFill>
            <a:schemeClr val="bg1"/>
          </a:solidFill>
          <a:ln w="9525">
            <a:solidFill>
              <a:schemeClr val="tx1"/>
            </a:solidFill>
            <a:round/>
            <a:headEnd/>
            <a:tailEnd/>
          </a:ln>
          <a:effectLst/>
        </p:spPr>
        <p:txBody>
          <a:bodyPr wrap="none" anchor="ctr"/>
          <a:lstStyle/>
          <a:p>
            <a:pPr algn="just"/>
            <a:endParaRPr lang="en-US" sz="3600" dirty="0"/>
          </a:p>
        </p:txBody>
      </p:sp>
      <p:sp>
        <p:nvSpPr>
          <p:cNvPr id="22" name="AutoShape 31"/>
          <p:cNvSpPr>
            <a:spLocks noChangeArrowheads="1"/>
          </p:cNvSpPr>
          <p:nvPr/>
        </p:nvSpPr>
        <p:spPr bwMode="auto">
          <a:xfrm>
            <a:off x="29558885" y="4718367"/>
            <a:ext cx="13907352" cy="27948279"/>
          </a:xfrm>
          <a:prstGeom prst="roundRect">
            <a:avLst>
              <a:gd name="adj" fmla="val 7000"/>
            </a:avLst>
          </a:prstGeom>
          <a:solidFill>
            <a:schemeClr val="bg1"/>
          </a:solidFill>
          <a:ln w="9525">
            <a:solidFill>
              <a:schemeClr val="tx1"/>
            </a:solidFill>
            <a:round/>
            <a:headEnd/>
            <a:tailEnd/>
          </a:ln>
          <a:effectLst/>
        </p:spPr>
        <p:txBody>
          <a:bodyPr wrap="none" anchor="ctr"/>
          <a:lstStyle/>
          <a:p>
            <a:endParaRPr lang="en-US" dirty="0"/>
          </a:p>
        </p:txBody>
      </p:sp>
      <p:sp>
        <p:nvSpPr>
          <p:cNvPr id="23" name="AutoShape 4"/>
          <p:cNvSpPr>
            <a:spLocks noChangeArrowheads="1"/>
          </p:cNvSpPr>
          <p:nvPr/>
        </p:nvSpPr>
        <p:spPr bwMode="auto">
          <a:xfrm>
            <a:off x="462675" y="4822213"/>
            <a:ext cx="14056672" cy="27844433"/>
          </a:xfrm>
          <a:prstGeom prst="roundRect">
            <a:avLst>
              <a:gd name="adj" fmla="val 7000"/>
            </a:avLst>
          </a:prstGeom>
          <a:solidFill>
            <a:schemeClr val="bg1"/>
          </a:solidFill>
          <a:ln w="9525">
            <a:solidFill>
              <a:schemeClr val="tx1"/>
            </a:solidFill>
            <a:round/>
            <a:headEnd/>
            <a:tailEnd/>
          </a:ln>
          <a:effectLst/>
        </p:spPr>
        <p:txBody>
          <a:bodyPr wrap="none" anchor="ctr"/>
          <a:lstStyle/>
          <a:p>
            <a:endParaRPr lang="en-US" sz="3600" b="1" dirty="0"/>
          </a:p>
        </p:txBody>
      </p:sp>
      <p:sp>
        <p:nvSpPr>
          <p:cNvPr id="2057" name="Text Box 9"/>
          <p:cNvSpPr txBox="1">
            <a:spLocks noChangeArrowheads="1"/>
          </p:cNvSpPr>
          <p:nvPr/>
        </p:nvSpPr>
        <p:spPr bwMode="auto">
          <a:xfrm>
            <a:off x="451547" y="6459247"/>
            <a:ext cx="14056671" cy="5078313"/>
          </a:xfrm>
          <a:prstGeom prst="rect">
            <a:avLst/>
          </a:prstGeom>
          <a:noFill/>
          <a:ln w="9525">
            <a:noFill/>
            <a:miter lim="800000"/>
            <a:headEnd/>
            <a:tailEnd/>
          </a:ln>
          <a:effectLst/>
        </p:spPr>
        <p:txBody>
          <a:bodyPr wrap="square" lIns="91440" tIns="45720" rIns="91440" bIns="45720" anchor="t">
            <a:spAutoFit/>
          </a:bodyPr>
          <a:lstStyle/>
          <a:p>
            <a:pPr algn="l"/>
            <a:r>
              <a:rPr lang="en-US" sz="3600" dirty="0">
                <a:latin typeface="Arial"/>
                <a:cs typeface="Times New Roman"/>
              </a:rPr>
              <a:t>People that suffer from locked-in syndrome and ALS are unable to communicate with the external world. A brain-computer interface (BCI) that uses an electroencephalogram (EEG) could help such subjects. Subvocalization refers to talking in the mind without any audible noise or muscular activity. Subjects use subvocalization to communicate through a BCI that uses machine learning algorithms to classify the subject’s brain activity waves. Our goal was to verify and modify an existing algorithm that worked on one subject, expanding its capabilities for data recorded from multiple subjects.   </a:t>
            </a:r>
          </a:p>
        </p:txBody>
      </p:sp>
      <p:sp>
        <p:nvSpPr>
          <p:cNvPr id="2061" name="AutoShape 13"/>
          <p:cNvSpPr>
            <a:spLocks noChangeArrowheads="1"/>
          </p:cNvSpPr>
          <p:nvPr/>
        </p:nvSpPr>
        <p:spPr bwMode="auto">
          <a:xfrm>
            <a:off x="451547" y="300105"/>
            <a:ext cx="43008904" cy="4116159"/>
          </a:xfrm>
          <a:prstGeom prst="roundRect">
            <a:avLst>
              <a:gd name="adj" fmla="val 10870"/>
            </a:avLst>
          </a:prstGeom>
          <a:gradFill rotWithShape="1">
            <a:gsLst>
              <a:gs pos="0">
                <a:srgbClr val="A7C4FF"/>
              </a:gs>
              <a:gs pos="100000">
                <a:schemeClr val="bg1"/>
              </a:gs>
            </a:gsLst>
            <a:lin ang="5400000" scaled="1"/>
          </a:gradFill>
          <a:ln w="9525">
            <a:solidFill>
              <a:schemeClr val="tx1"/>
            </a:solidFill>
            <a:round/>
            <a:headEnd/>
            <a:tailEnd/>
          </a:ln>
          <a:effectLst/>
        </p:spPr>
        <p:txBody>
          <a:bodyPr wrap="none" anchor="ctr"/>
          <a:lstStyle/>
          <a:p>
            <a:pPr defTabSz="4389438"/>
            <a:endParaRPr lang="en-US" dirty="0">
              <a:solidFill>
                <a:schemeClr val="bg1"/>
              </a:solidFill>
            </a:endParaRPr>
          </a:p>
        </p:txBody>
      </p:sp>
      <p:sp>
        <p:nvSpPr>
          <p:cNvPr id="2090" name="Text Box 42"/>
          <p:cNvSpPr txBox="1">
            <a:spLocks noChangeArrowheads="1"/>
          </p:cNvSpPr>
          <p:nvPr/>
        </p:nvSpPr>
        <p:spPr bwMode="auto">
          <a:xfrm>
            <a:off x="359420" y="4879487"/>
            <a:ext cx="14003315" cy="1200329"/>
          </a:xfrm>
          <a:prstGeom prst="rect">
            <a:avLst/>
          </a:prstGeom>
          <a:noFill/>
          <a:ln w="9525">
            <a:noFill/>
            <a:miter lim="800000"/>
            <a:headEnd/>
            <a:tailEnd/>
          </a:ln>
          <a:effectLst/>
        </p:spPr>
        <p:txBody>
          <a:bodyPr wrap="square">
            <a:spAutoFit/>
          </a:bodyPr>
          <a:lstStyle/>
          <a:p>
            <a:pPr defTabSz="4389438">
              <a:spcBef>
                <a:spcPct val="50000"/>
              </a:spcBef>
            </a:pPr>
            <a:r>
              <a:rPr lang="en-US" sz="7200" b="1" dirty="0"/>
              <a:t>Introduction</a:t>
            </a:r>
          </a:p>
        </p:txBody>
      </p:sp>
      <p:sp>
        <p:nvSpPr>
          <p:cNvPr id="61" name="TextBox 60"/>
          <p:cNvSpPr txBox="1"/>
          <p:nvPr/>
        </p:nvSpPr>
        <p:spPr>
          <a:xfrm>
            <a:off x="29615780" y="22042186"/>
            <a:ext cx="13631237" cy="5632311"/>
          </a:xfrm>
          <a:prstGeom prst="rect">
            <a:avLst/>
          </a:prstGeom>
          <a:noFill/>
        </p:spPr>
        <p:txBody>
          <a:bodyPr wrap="square" lIns="91440" tIns="45720" rIns="91440" bIns="45720" rtlCol="0" anchor="t">
            <a:spAutoFit/>
          </a:bodyPr>
          <a:lstStyle/>
          <a:p>
            <a:pPr marL="571500" indent="-571500" algn="just">
              <a:buFont typeface="Arial" panose="020B0604020202020204" pitchFamily="34" charset="0"/>
              <a:buChar char="•"/>
            </a:pPr>
            <a:r>
              <a:rPr lang="en-US" sz="3600" dirty="0">
                <a:solidFill>
                  <a:srgbClr val="000000"/>
                </a:solidFill>
                <a:cs typeface="Arial"/>
              </a:rPr>
              <a:t>The data recorded from subjects showed almost no FFT structure (Fig.5a) compared to data recorded from a subject for which the algorithm works (Fig. 5b).</a:t>
            </a:r>
          </a:p>
          <a:p>
            <a:pPr marL="571500" indent="-571500" algn="just">
              <a:buFont typeface="Arial" panose="020B0604020202020204" pitchFamily="34" charset="0"/>
              <a:buChar char="•"/>
            </a:pPr>
            <a:r>
              <a:rPr lang="en-US" sz="3600" dirty="0"/>
              <a:t>The synchronization of EEG recording with the subvocalization protocol was not perfect. We were forced to also record the time indexes at which beeps occurred so that time slicing for events was as accurate as possible. Time drifting was also observed.</a:t>
            </a:r>
            <a:endParaRPr lang="en-US" sz="3600" dirty="0">
              <a:solidFill>
                <a:srgbClr val="000000"/>
              </a:solidFill>
              <a:cs typeface="Arial"/>
            </a:endParaRPr>
          </a:p>
          <a:p>
            <a:pPr marL="571500" indent="-571500" algn="just">
              <a:buFont typeface="Arial" panose="020B0604020202020204" pitchFamily="34" charset="0"/>
              <a:buChar char="•"/>
            </a:pPr>
            <a:r>
              <a:rPr lang="en-US" sz="3600" dirty="0">
                <a:solidFill>
                  <a:srgbClr val="000000"/>
                </a:solidFill>
                <a:cs typeface="Arial"/>
              </a:rPr>
              <a:t>Future efforts should investigate the headset to verify its ability to conduct high-quality recordings or use different devices.</a:t>
            </a:r>
          </a:p>
        </p:txBody>
      </p:sp>
      <p:sp>
        <p:nvSpPr>
          <p:cNvPr id="45" name="Text Box 43"/>
          <p:cNvSpPr txBox="1">
            <a:spLocks noChangeArrowheads="1"/>
          </p:cNvSpPr>
          <p:nvPr/>
        </p:nvSpPr>
        <p:spPr bwMode="auto">
          <a:xfrm>
            <a:off x="6281555" y="1679534"/>
            <a:ext cx="31328089"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3600" i="1">
                <a:solidFill>
                  <a:schemeClr val="tx1"/>
                </a:solidFill>
                <a:latin typeface="Times New Roman" pitchFamily="18" charset="0"/>
                <a:ea typeface="MS PGothic" pitchFamily="34" charset="-128"/>
              </a:defRPr>
            </a:lvl1pPr>
            <a:lvl2pPr marL="742950" indent="-285750" eaLnBrk="0" hangingPunct="0">
              <a:defRPr sz="3600" i="1">
                <a:solidFill>
                  <a:schemeClr val="tx1"/>
                </a:solidFill>
                <a:latin typeface="Times New Roman" pitchFamily="18" charset="0"/>
                <a:ea typeface="MS PGothic" pitchFamily="34" charset="-128"/>
              </a:defRPr>
            </a:lvl2pPr>
            <a:lvl3pPr marL="1143000" indent="-228600" eaLnBrk="0" hangingPunct="0">
              <a:defRPr sz="3600" i="1">
                <a:solidFill>
                  <a:schemeClr val="tx1"/>
                </a:solidFill>
                <a:latin typeface="Times New Roman" pitchFamily="18" charset="0"/>
                <a:ea typeface="MS PGothic" pitchFamily="34" charset="-128"/>
              </a:defRPr>
            </a:lvl3pPr>
            <a:lvl4pPr marL="1600200" indent="-228600" eaLnBrk="0" hangingPunct="0">
              <a:defRPr sz="3600" i="1">
                <a:solidFill>
                  <a:schemeClr val="tx1"/>
                </a:solidFill>
                <a:latin typeface="Times New Roman" pitchFamily="18" charset="0"/>
                <a:ea typeface="MS PGothic" pitchFamily="34" charset="-128"/>
              </a:defRPr>
            </a:lvl4pPr>
            <a:lvl5pPr marL="2057400" indent="-228600" eaLnBrk="0" hangingPunct="0">
              <a:defRPr sz="3600" i="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600" i="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600" i="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600" i="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600" i="1">
                <a:solidFill>
                  <a:schemeClr val="tx1"/>
                </a:solidFill>
                <a:latin typeface="Times New Roman" pitchFamily="18" charset="0"/>
                <a:ea typeface="MS PGothic" pitchFamily="34" charset="-128"/>
              </a:defRPr>
            </a:lvl9pPr>
          </a:lstStyle>
          <a:p>
            <a:pPr eaLnBrk="1" hangingPunct="1"/>
            <a:r>
              <a:rPr lang="en-US" sz="5400" i="0" dirty="0">
                <a:latin typeface="Helvetica"/>
                <a:ea typeface="MS PGothic"/>
                <a:cs typeface="Arial"/>
              </a:rPr>
              <a:t>Eric V. Beaver</a:t>
            </a:r>
            <a:r>
              <a:rPr lang="en-US" sz="5400" i="0" baseline="30000" dirty="0">
                <a:latin typeface="Helvetica"/>
                <a:ea typeface="MS PGothic"/>
                <a:cs typeface="Arial"/>
              </a:rPr>
              <a:t>1</a:t>
            </a:r>
            <a:r>
              <a:rPr lang="en-US" sz="5400" i="0" dirty="0">
                <a:latin typeface="Helvetica"/>
                <a:ea typeface="MS PGothic"/>
                <a:cs typeface="Arial"/>
              </a:rPr>
              <a:t>, Sorinel A. Oprisan</a:t>
            </a:r>
            <a:r>
              <a:rPr lang="en-US" sz="5400" i="0" baseline="30000" dirty="0">
                <a:latin typeface="Helvetica"/>
                <a:ea typeface="MS PGothic"/>
                <a:cs typeface="Arial"/>
              </a:rPr>
              <a:t>2</a:t>
            </a:r>
          </a:p>
          <a:p>
            <a:pPr eaLnBrk="1" hangingPunct="1"/>
            <a:r>
              <a:rPr lang="en-US" sz="5400" i="0" baseline="30000" dirty="0">
                <a:latin typeface="Helvetica"/>
                <a:ea typeface="MS PGothic"/>
                <a:cs typeface="Arial"/>
              </a:rPr>
              <a:t>1</a:t>
            </a:r>
            <a:r>
              <a:rPr lang="en-US" sz="5400" i="0" dirty="0">
                <a:latin typeface="Helvetica"/>
                <a:ea typeface="MS PGothic"/>
                <a:cs typeface="Arial"/>
              </a:rPr>
              <a:t>Department of Computer Science, College of Charleston, Charleston, SC 29424 USA</a:t>
            </a:r>
          </a:p>
          <a:p>
            <a:pPr eaLnBrk="1" hangingPunct="1"/>
            <a:r>
              <a:rPr lang="en-US" sz="5400" i="0" baseline="30000" dirty="0">
                <a:latin typeface="Helvetica"/>
                <a:ea typeface="MS PGothic"/>
                <a:cs typeface="Arial"/>
              </a:rPr>
              <a:t>2</a:t>
            </a:r>
            <a:r>
              <a:rPr lang="en-US" sz="5400" i="0" dirty="0">
                <a:latin typeface="Helvetica"/>
                <a:ea typeface="MS PGothic"/>
                <a:cs typeface="Arial"/>
              </a:rPr>
              <a:t>Physics and Astronomy Department, College of Charleston, Charleston, SC 29424 USA </a:t>
            </a:r>
            <a:endParaRPr lang="en-US" sz="5400" i="0" baseline="30000" dirty="0">
              <a:latin typeface="Helvetica" pitchFamily="-84" charset="0"/>
              <a:cs typeface="Arial" pitchFamily="34" charset="0"/>
            </a:endParaRPr>
          </a:p>
        </p:txBody>
      </p:sp>
      <p:sp>
        <p:nvSpPr>
          <p:cNvPr id="42" name="TextBox 41"/>
          <p:cNvSpPr txBox="1"/>
          <p:nvPr/>
        </p:nvSpPr>
        <p:spPr>
          <a:xfrm>
            <a:off x="628625" y="12379684"/>
            <a:ext cx="606701" cy="646332"/>
          </a:xfrm>
          <a:prstGeom prst="rect">
            <a:avLst/>
          </a:prstGeom>
          <a:noFill/>
        </p:spPr>
        <p:txBody>
          <a:bodyPr wrap="square" lIns="91440" tIns="45720" rIns="91440" bIns="45720" rtlCol="0" anchor="t">
            <a:spAutoFit/>
          </a:bodyPr>
          <a:lstStyle/>
          <a:p>
            <a:r>
              <a:rPr lang="en-US" sz="3600" dirty="0">
                <a:cs typeface="Arial"/>
              </a:rPr>
              <a:t>a</a:t>
            </a:r>
          </a:p>
        </p:txBody>
      </p:sp>
      <p:sp>
        <p:nvSpPr>
          <p:cNvPr id="43" name="TextBox 42"/>
          <p:cNvSpPr txBox="1"/>
          <p:nvPr/>
        </p:nvSpPr>
        <p:spPr>
          <a:xfrm>
            <a:off x="631138" y="19499403"/>
            <a:ext cx="637966" cy="646331"/>
          </a:xfrm>
          <a:prstGeom prst="rect">
            <a:avLst/>
          </a:prstGeom>
          <a:noFill/>
        </p:spPr>
        <p:txBody>
          <a:bodyPr wrap="square" lIns="91440" tIns="45720" rIns="91440" bIns="45720" rtlCol="0" anchor="t">
            <a:spAutoFit/>
          </a:bodyPr>
          <a:lstStyle/>
          <a:p>
            <a:r>
              <a:rPr lang="en-US" sz="3600" dirty="0">
                <a:cs typeface="Arial"/>
              </a:rPr>
              <a:t>b</a:t>
            </a:r>
          </a:p>
        </p:txBody>
      </p:sp>
      <p:sp>
        <p:nvSpPr>
          <p:cNvPr id="56" name="TextBox 55"/>
          <p:cNvSpPr txBox="1"/>
          <p:nvPr/>
        </p:nvSpPr>
        <p:spPr>
          <a:xfrm>
            <a:off x="29752711" y="28217272"/>
            <a:ext cx="13661864" cy="1200329"/>
          </a:xfrm>
          <a:prstGeom prst="rect">
            <a:avLst/>
          </a:prstGeom>
          <a:noFill/>
        </p:spPr>
        <p:txBody>
          <a:bodyPr wrap="square" rtlCol="0">
            <a:spAutoFit/>
          </a:bodyPr>
          <a:lstStyle/>
          <a:p>
            <a:r>
              <a:rPr lang="en-US" sz="7200" b="1" dirty="0"/>
              <a:t>Acknowledgments</a:t>
            </a:r>
          </a:p>
        </p:txBody>
      </p:sp>
      <p:sp>
        <p:nvSpPr>
          <p:cNvPr id="57" name="TextBox 56"/>
          <p:cNvSpPr txBox="1"/>
          <p:nvPr/>
        </p:nvSpPr>
        <p:spPr>
          <a:xfrm>
            <a:off x="29558886" y="29960377"/>
            <a:ext cx="13631238" cy="2308324"/>
          </a:xfrm>
          <a:prstGeom prst="rect">
            <a:avLst/>
          </a:prstGeom>
          <a:noFill/>
        </p:spPr>
        <p:txBody>
          <a:bodyPr wrap="square" lIns="91440" tIns="45720" rIns="91440" bIns="45720" rtlCol="0" anchor="t">
            <a:spAutoFit/>
          </a:bodyPr>
          <a:lstStyle/>
          <a:p>
            <a:pPr algn="l"/>
            <a:r>
              <a:rPr lang="en-US" sz="3600" dirty="0">
                <a:solidFill>
                  <a:srgbClr val="000000"/>
                </a:solidFill>
                <a:latin typeface="Arial"/>
                <a:cs typeface="Arial"/>
              </a:rPr>
              <a:t>A South Carolina Space Grant Consortium Palmetto Academy Grant supported this research. S.O. acknowledges a Research &amp; Development grant and an MAYS grant from the College of Charleston.</a:t>
            </a:r>
          </a:p>
        </p:txBody>
      </p:sp>
      <p:sp>
        <p:nvSpPr>
          <p:cNvPr id="107" name="Rectangle 106"/>
          <p:cNvSpPr/>
          <p:nvPr/>
        </p:nvSpPr>
        <p:spPr bwMode="auto">
          <a:xfrm>
            <a:off x="31903379" y="8658941"/>
            <a:ext cx="914400"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dirty="0">
              <a:ln>
                <a:noFill/>
              </a:ln>
              <a:solidFill>
                <a:schemeClr val="tx1"/>
              </a:solidFill>
              <a:effectLst/>
              <a:latin typeface="Arial" charset="0"/>
            </a:endParaRPr>
          </a:p>
        </p:txBody>
      </p:sp>
      <p:sp>
        <p:nvSpPr>
          <p:cNvPr id="47" name="TextBox 46"/>
          <p:cNvSpPr txBox="1"/>
          <p:nvPr/>
        </p:nvSpPr>
        <p:spPr>
          <a:xfrm>
            <a:off x="7282799" y="14604653"/>
            <a:ext cx="7046976" cy="4524315"/>
          </a:xfrm>
          <a:prstGeom prst="rect">
            <a:avLst/>
          </a:prstGeom>
          <a:noFill/>
        </p:spPr>
        <p:txBody>
          <a:bodyPr wrap="square" lIns="91440" tIns="45720" rIns="91440" bIns="45720" rtlCol="0" anchor="t">
            <a:spAutoFit/>
          </a:bodyPr>
          <a:lstStyle/>
          <a:p>
            <a:pPr algn="just"/>
            <a:r>
              <a:rPr lang="en-US" sz="3600" u="sng" dirty="0">
                <a:latin typeface="+mn-lt"/>
                <a:cs typeface="Palatino"/>
              </a:rPr>
              <a:t>Figure 1</a:t>
            </a:r>
            <a:r>
              <a:rPr lang="en-US" sz="3600" u="sng" dirty="0">
                <a:latin typeface="Palatino"/>
                <a:cs typeface="Palatino"/>
              </a:rPr>
              <a:t>:</a:t>
            </a:r>
            <a:r>
              <a:rPr lang="en-US" sz="3600" dirty="0">
                <a:latin typeface="Helvetica"/>
                <a:cs typeface="Helvetica"/>
              </a:rPr>
              <a:t> </a:t>
            </a:r>
            <a:r>
              <a:rPr lang="en-US" sz="3600" b="1" dirty="0">
                <a:latin typeface="Helvetica"/>
                <a:cs typeface="Helvetica"/>
              </a:rPr>
              <a:t>(a) </a:t>
            </a:r>
            <a:r>
              <a:rPr lang="en-US" sz="3600" dirty="0" err="1">
                <a:latin typeface="Helvetica"/>
                <a:cs typeface="Helvetica"/>
              </a:rPr>
              <a:t>OpenBCI</a:t>
            </a:r>
            <a:r>
              <a:rPr lang="en-US" sz="3600" dirty="0">
                <a:latin typeface="Helvetica"/>
                <a:cs typeface="Helvetica"/>
              </a:rPr>
              <a:t> headset with 16 electrodes that was used. </a:t>
            </a:r>
            <a:r>
              <a:rPr lang="en-US" sz="3600" b="1" dirty="0">
                <a:latin typeface="Helvetica"/>
                <a:cs typeface="Helvetica"/>
              </a:rPr>
              <a:t>(b)</a:t>
            </a:r>
            <a:r>
              <a:rPr lang="en-US" sz="3600" dirty="0">
                <a:latin typeface="Helvetica"/>
                <a:cs typeface="Helvetica"/>
              </a:rPr>
              <a:t> User Interface of </a:t>
            </a:r>
            <a:r>
              <a:rPr lang="en-US" sz="3600" dirty="0" err="1">
                <a:latin typeface="Helvetica"/>
                <a:cs typeface="Helvetica"/>
              </a:rPr>
              <a:t>OpenBCI</a:t>
            </a:r>
            <a:r>
              <a:rPr lang="en-US" sz="3600" dirty="0">
                <a:latin typeface="Helvetica"/>
                <a:cs typeface="Helvetica"/>
              </a:rPr>
              <a:t> that shows a typical recording. </a:t>
            </a:r>
          </a:p>
          <a:p>
            <a:pPr algn="just" eaLnBrk="1" hangingPunct="1"/>
            <a:endParaRPr lang="en-US" sz="3600" dirty="0">
              <a:latin typeface="Helvetica"/>
            </a:endParaRPr>
          </a:p>
          <a:p>
            <a:pPr algn="just" eaLnBrk="1" hangingPunct="1"/>
            <a:r>
              <a:rPr lang="en-US" sz="3600" dirty="0"/>
              <a:t>A 60 Hz notch filter, along with a bandpass filter of 5-50 Hz, was used for noise reduction.</a:t>
            </a:r>
            <a:endParaRPr lang="en-US" sz="3600" dirty="0">
              <a:latin typeface="Helvetica"/>
              <a:cs typeface="Helvetica"/>
            </a:endParaRPr>
          </a:p>
        </p:txBody>
      </p:sp>
      <p:sp>
        <p:nvSpPr>
          <p:cNvPr id="63" name="Text Box 43"/>
          <p:cNvSpPr txBox="1">
            <a:spLocks noChangeArrowheads="1"/>
          </p:cNvSpPr>
          <p:nvPr/>
        </p:nvSpPr>
        <p:spPr bwMode="auto">
          <a:xfrm>
            <a:off x="14702282" y="14328068"/>
            <a:ext cx="14354955" cy="1200329"/>
          </a:xfrm>
          <a:prstGeom prst="rect">
            <a:avLst/>
          </a:prstGeom>
          <a:noFill/>
          <a:ln w="9525">
            <a:noFill/>
            <a:miter lim="800000"/>
            <a:headEnd/>
            <a:tailEnd/>
          </a:ln>
          <a:effectLst/>
        </p:spPr>
        <p:txBody>
          <a:bodyPr wrap="square">
            <a:spAutoFit/>
          </a:bodyPr>
          <a:lstStyle/>
          <a:p>
            <a:pPr defTabSz="4389438">
              <a:spcBef>
                <a:spcPct val="50000"/>
              </a:spcBef>
            </a:pPr>
            <a:r>
              <a:rPr lang="en-US" sz="7200" b="1" dirty="0"/>
              <a:t>Machine Learning Algorithm </a:t>
            </a:r>
          </a:p>
        </p:txBody>
      </p:sp>
      <p:sp>
        <p:nvSpPr>
          <p:cNvPr id="48" name="Text Box 43"/>
          <p:cNvSpPr txBox="1">
            <a:spLocks noChangeArrowheads="1"/>
          </p:cNvSpPr>
          <p:nvPr/>
        </p:nvSpPr>
        <p:spPr bwMode="auto">
          <a:xfrm>
            <a:off x="14779930" y="12551854"/>
            <a:ext cx="14343604" cy="1754326"/>
          </a:xfrm>
          <a:prstGeom prst="rect">
            <a:avLst/>
          </a:prstGeom>
          <a:noFill/>
          <a:ln w="9525">
            <a:noFill/>
            <a:miter lim="800000"/>
            <a:headEnd/>
            <a:tailEnd/>
          </a:ln>
          <a:effectLst/>
        </p:spPr>
        <p:txBody>
          <a:bodyPr wrap="square">
            <a:spAutoFit/>
          </a:bodyPr>
          <a:lstStyle/>
          <a:p>
            <a:pPr algn="l" defTabSz="4389438">
              <a:spcBef>
                <a:spcPct val="50000"/>
              </a:spcBef>
            </a:pPr>
            <a:r>
              <a:rPr lang="en-US" sz="3600" dirty="0"/>
              <a:t> Our script synchronized the EEG recording with the behavioral protocol. The script would then run the protocol with the auditory beeps and play a different tone to signify the end of the recording. </a:t>
            </a:r>
          </a:p>
        </p:txBody>
      </p:sp>
      <p:sp>
        <p:nvSpPr>
          <p:cNvPr id="33" name="TextBox 32"/>
          <p:cNvSpPr txBox="1"/>
          <p:nvPr/>
        </p:nvSpPr>
        <p:spPr>
          <a:xfrm>
            <a:off x="424963" y="11359592"/>
            <a:ext cx="13937772" cy="1200329"/>
          </a:xfrm>
          <a:prstGeom prst="rect">
            <a:avLst/>
          </a:prstGeom>
          <a:noFill/>
        </p:spPr>
        <p:txBody>
          <a:bodyPr wrap="square" rtlCol="0">
            <a:spAutoFit/>
          </a:bodyPr>
          <a:lstStyle/>
          <a:p>
            <a:r>
              <a:rPr lang="en-US" sz="7200" b="1" dirty="0">
                <a:solidFill>
                  <a:srgbClr val="000000"/>
                </a:solidFill>
              </a:rPr>
              <a:t>BCI Hardware</a:t>
            </a:r>
          </a:p>
        </p:txBody>
      </p:sp>
      <p:sp>
        <p:nvSpPr>
          <p:cNvPr id="3" name="TextBox 2">
            <a:extLst>
              <a:ext uri="{FF2B5EF4-FFF2-40B4-BE49-F238E27FC236}">
                <a16:creationId xmlns:a16="http://schemas.microsoft.com/office/drawing/2014/main" id="{7F09D0BA-D359-E161-17AE-6C848ABE8212}"/>
              </a:ext>
            </a:extLst>
          </p:cNvPr>
          <p:cNvSpPr txBox="1"/>
          <p:nvPr/>
        </p:nvSpPr>
        <p:spPr>
          <a:xfrm>
            <a:off x="430749" y="485969"/>
            <a:ext cx="4287316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0" b="1" dirty="0">
                <a:latin typeface="Helvetica"/>
                <a:cs typeface="Helvetica"/>
              </a:rPr>
              <a:t>A Brain-Computer Interface for Subvocalization Tasks</a:t>
            </a:r>
            <a:endParaRPr lang="en-US" dirty="0"/>
          </a:p>
        </p:txBody>
      </p:sp>
      <p:sp>
        <p:nvSpPr>
          <p:cNvPr id="6" name="TextBox 5">
            <a:extLst>
              <a:ext uri="{FF2B5EF4-FFF2-40B4-BE49-F238E27FC236}">
                <a16:creationId xmlns:a16="http://schemas.microsoft.com/office/drawing/2014/main" id="{79C9B3CB-F2DA-44AE-DD3A-7194E6E4DE91}"/>
              </a:ext>
            </a:extLst>
          </p:cNvPr>
          <p:cNvSpPr txBox="1"/>
          <p:nvPr/>
        </p:nvSpPr>
        <p:spPr>
          <a:xfrm>
            <a:off x="15707032" y="24954271"/>
            <a:ext cx="4070554" cy="176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7" name="TextBox 16">
            <a:extLst>
              <a:ext uri="{FF2B5EF4-FFF2-40B4-BE49-F238E27FC236}">
                <a16:creationId xmlns:a16="http://schemas.microsoft.com/office/drawing/2014/main" id="{8F7E038B-4AE6-0394-55BE-6B443B0C4B52}"/>
              </a:ext>
            </a:extLst>
          </p:cNvPr>
          <p:cNvSpPr txBox="1"/>
          <p:nvPr/>
        </p:nvSpPr>
        <p:spPr>
          <a:xfrm>
            <a:off x="33272361" y="18361741"/>
            <a:ext cx="3716593" cy="973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7" descr="A circular object with wires&#10;&#10;Description automatically generated">
            <a:extLst>
              <a:ext uri="{FF2B5EF4-FFF2-40B4-BE49-F238E27FC236}">
                <a16:creationId xmlns:a16="http://schemas.microsoft.com/office/drawing/2014/main" id="{E73771C9-884C-A483-D040-05B8D647DC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49953" y="13744869"/>
            <a:ext cx="7557972" cy="5112527"/>
          </a:xfrm>
          <a:prstGeom prst="rect">
            <a:avLst/>
          </a:prstGeom>
        </p:spPr>
      </p:pic>
      <p:pic>
        <p:nvPicPr>
          <p:cNvPr id="10" name="Picture 9">
            <a:extLst>
              <a:ext uri="{FF2B5EF4-FFF2-40B4-BE49-F238E27FC236}">
                <a16:creationId xmlns:a16="http://schemas.microsoft.com/office/drawing/2014/main" id="{574D73D7-61BE-03EB-9C71-35EC0167E8D6}"/>
              </a:ext>
            </a:extLst>
          </p:cNvPr>
          <p:cNvPicPr>
            <a:picLocks noChangeAspect="1"/>
          </p:cNvPicPr>
          <p:nvPr/>
        </p:nvPicPr>
        <p:blipFill>
          <a:blip r:embed="rId8"/>
          <a:stretch>
            <a:fillRect/>
          </a:stretch>
        </p:blipFill>
        <p:spPr>
          <a:xfrm>
            <a:off x="476625" y="20238857"/>
            <a:ext cx="13947179" cy="8758234"/>
          </a:xfrm>
          <a:prstGeom prst="rect">
            <a:avLst/>
          </a:prstGeom>
        </p:spPr>
      </p:pic>
      <p:sp>
        <p:nvSpPr>
          <p:cNvPr id="28" name="TextBox 27">
            <a:extLst>
              <a:ext uri="{FF2B5EF4-FFF2-40B4-BE49-F238E27FC236}">
                <a16:creationId xmlns:a16="http://schemas.microsoft.com/office/drawing/2014/main" id="{37B3485C-A2A9-FD1B-EEDE-A1BB5B08BF59}"/>
              </a:ext>
            </a:extLst>
          </p:cNvPr>
          <p:cNvSpPr txBox="1"/>
          <p:nvPr/>
        </p:nvSpPr>
        <p:spPr>
          <a:xfrm>
            <a:off x="228952" y="28896905"/>
            <a:ext cx="14133783" cy="1200329"/>
          </a:xfrm>
          <a:prstGeom prst="rect">
            <a:avLst/>
          </a:prstGeom>
          <a:noFill/>
        </p:spPr>
        <p:txBody>
          <a:bodyPr wrap="square" rtlCol="0">
            <a:spAutoFit/>
          </a:bodyPr>
          <a:lstStyle/>
          <a:p>
            <a:r>
              <a:rPr lang="en-US" sz="7200" b="1" dirty="0"/>
              <a:t>Subvocalization Protocol</a:t>
            </a:r>
          </a:p>
        </p:txBody>
      </p:sp>
      <p:pic>
        <p:nvPicPr>
          <p:cNvPr id="53" name="Picture 52">
            <a:extLst>
              <a:ext uri="{FF2B5EF4-FFF2-40B4-BE49-F238E27FC236}">
                <a16:creationId xmlns:a16="http://schemas.microsoft.com/office/drawing/2014/main" id="{B1608217-A77C-31DF-AF2E-5A95F72E68B1}"/>
              </a:ext>
            </a:extLst>
          </p:cNvPr>
          <p:cNvPicPr>
            <a:picLocks noChangeAspect="1"/>
          </p:cNvPicPr>
          <p:nvPr/>
        </p:nvPicPr>
        <p:blipFill>
          <a:blip r:embed="rId9"/>
          <a:stretch>
            <a:fillRect/>
          </a:stretch>
        </p:blipFill>
        <p:spPr>
          <a:xfrm>
            <a:off x="14793088" y="16714364"/>
            <a:ext cx="12810297" cy="6296177"/>
          </a:xfrm>
          <a:prstGeom prst="rect">
            <a:avLst/>
          </a:prstGeom>
        </p:spPr>
      </p:pic>
      <p:pic>
        <p:nvPicPr>
          <p:cNvPr id="1036" name="Picture 12" descr="Schematic diagram of a basic convolutional neural network (CNN)... |  Download Scientific Diagram">
            <a:extLst>
              <a:ext uri="{FF2B5EF4-FFF2-40B4-BE49-F238E27FC236}">
                <a16:creationId xmlns:a16="http://schemas.microsoft.com/office/drawing/2014/main" id="{6AF92942-BAF2-9455-2890-1A55A759D1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16311" y="25617291"/>
            <a:ext cx="14383980" cy="568421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09426856-4F8A-A204-7D17-118B9863FAAA}"/>
              </a:ext>
            </a:extLst>
          </p:cNvPr>
          <p:cNvSpPr txBox="1"/>
          <p:nvPr/>
        </p:nvSpPr>
        <p:spPr>
          <a:xfrm>
            <a:off x="29475118" y="4973808"/>
            <a:ext cx="13631238" cy="1200329"/>
          </a:xfrm>
          <a:prstGeom prst="rect">
            <a:avLst/>
          </a:prstGeom>
          <a:noFill/>
        </p:spPr>
        <p:txBody>
          <a:bodyPr wrap="square" rtlCol="0">
            <a:spAutoFit/>
          </a:bodyPr>
          <a:lstStyle/>
          <a:p>
            <a:r>
              <a:rPr lang="en-US" sz="7200" b="1" dirty="0"/>
              <a:t>EEG Data</a:t>
            </a:r>
          </a:p>
        </p:txBody>
      </p:sp>
      <p:pic>
        <p:nvPicPr>
          <p:cNvPr id="1042" name="Picture 18">
            <a:extLst>
              <a:ext uri="{FF2B5EF4-FFF2-40B4-BE49-F238E27FC236}">
                <a16:creationId xmlns:a16="http://schemas.microsoft.com/office/drawing/2014/main" id="{F803F878-A838-A8A2-C571-805569DA61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04318" y="6612535"/>
            <a:ext cx="13692091" cy="579470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0E9FEA30-F06C-9B3D-B7E5-5250DB8796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90173" y="12654660"/>
            <a:ext cx="13658452" cy="5801053"/>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4AE81D4-9A7E-6E3E-C003-752E26F57737}"/>
              </a:ext>
            </a:extLst>
          </p:cNvPr>
          <p:cNvSpPr txBox="1"/>
          <p:nvPr/>
        </p:nvSpPr>
        <p:spPr>
          <a:xfrm>
            <a:off x="29513870" y="6009850"/>
            <a:ext cx="1135321" cy="646331"/>
          </a:xfrm>
          <a:prstGeom prst="rect">
            <a:avLst/>
          </a:prstGeom>
          <a:noFill/>
        </p:spPr>
        <p:txBody>
          <a:bodyPr wrap="square" rtlCol="0">
            <a:spAutoFit/>
          </a:bodyPr>
          <a:lstStyle/>
          <a:p>
            <a:r>
              <a:rPr lang="en-US" sz="3600" dirty="0"/>
              <a:t>a</a:t>
            </a:r>
          </a:p>
        </p:txBody>
      </p:sp>
      <p:sp>
        <p:nvSpPr>
          <p:cNvPr id="64" name="TextBox 63">
            <a:extLst>
              <a:ext uri="{FF2B5EF4-FFF2-40B4-BE49-F238E27FC236}">
                <a16:creationId xmlns:a16="http://schemas.microsoft.com/office/drawing/2014/main" id="{2DEF1975-751D-347D-68BD-46D85FAAD96A}"/>
              </a:ext>
            </a:extLst>
          </p:cNvPr>
          <p:cNvSpPr txBox="1"/>
          <p:nvPr/>
        </p:nvSpPr>
        <p:spPr>
          <a:xfrm>
            <a:off x="29448224" y="12479882"/>
            <a:ext cx="1031728" cy="646331"/>
          </a:xfrm>
          <a:prstGeom prst="rect">
            <a:avLst/>
          </a:prstGeom>
          <a:noFill/>
        </p:spPr>
        <p:txBody>
          <a:bodyPr wrap="square" rtlCol="0">
            <a:spAutoFit/>
          </a:bodyPr>
          <a:lstStyle/>
          <a:p>
            <a:r>
              <a:rPr lang="en-US" sz="3600" dirty="0"/>
              <a:t>b</a:t>
            </a:r>
          </a:p>
        </p:txBody>
      </p:sp>
      <p:pic>
        <p:nvPicPr>
          <p:cNvPr id="67" name="Picture 66" descr="A diagram of a speech&#10;&#10;Description automatically generated">
            <a:extLst>
              <a:ext uri="{FF2B5EF4-FFF2-40B4-BE49-F238E27FC236}">
                <a16:creationId xmlns:a16="http://schemas.microsoft.com/office/drawing/2014/main" id="{B73BBBE5-79BD-3809-3D4F-2A817F4414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618879" y="4872830"/>
            <a:ext cx="11567297" cy="6880799"/>
          </a:xfrm>
          <a:prstGeom prst="rect">
            <a:avLst/>
          </a:prstGeom>
        </p:spPr>
      </p:pic>
      <p:sp>
        <p:nvSpPr>
          <p:cNvPr id="65" name="TextBox 64">
            <a:extLst>
              <a:ext uri="{FF2B5EF4-FFF2-40B4-BE49-F238E27FC236}">
                <a16:creationId xmlns:a16="http://schemas.microsoft.com/office/drawing/2014/main" id="{F5D7233A-2346-EDA5-38E2-285531342DA4}"/>
              </a:ext>
            </a:extLst>
          </p:cNvPr>
          <p:cNvSpPr txBox="1"/>
          <p:nvPr/>
        </p:nvSpPr>
        <p:spPr>
          <a:xfrm>
            <a:off x="29652282" y="18798509"/>
            <a:ext cx="13537842" cy="1754326"/>
          </a:xfrm>
          <a:prstGeom prst="rect">
            <a:avLst/>
          </a:prstGeom>
          <a:noFill/>
        </p:spPr>
        <p:txBody>
          <a:bodyPr wrap="square" rtlCol="0">
            <a:spAutoFit/>
          </a:bodyPr>
          <a:lstStyle/>
          <a:p>
            <a:pPr algn="l"/>
            <a:r>
              <a:rPr lang="en-US" sz="3600" u="sng" dirty="0"/>
              <a:t>Figure 5: </a:t>
            </a:r>
            <a:r>
              <a:rPr lang="en-US" sz="3600" b="1" dirty="0"/>
              <a:t>(a) </a:t>
            </a:r>
            <a:r>
              <a:rPr lang="en-US" sz="3600" dirty="0"/>
              <a:t>Fast Fourier Transform (FFT) of Subject000 during epoch 1 of “x” event. </a:t>
            </a:r>
            <a:r>
              <a:rPr lang="en-US" sz="3600" b="1" dirty="0"/>
              <a:t>(b) </a:t>
            </a:r>
            <a:r>
              <a:rPr lang="en-US" sz="3600" dirty="0"/>
              <a:t>FFT of data from the subject which the algorithm is known to work for during epoch 10 of the “x” event.</a:t>
            </a:r>
            <a:endParaRPr lang="en-US" sz="3600" u="sng" dirty="0"/>
          </a:p>
        </p:txBody>
      </p:sp>
      <p:sp>
        <p:nvSpPr>
          <p:cNvPr id="30" name="TextBox 29">
            <a:extLst>
              <a:ext uri="{FF2B5EF4-FFF2-40B4-BE49-F238E27FC236}">
                <a16:creationId xmlns:a16="http://schemas.microsoft.com/office/drawing/2014/main" id="{B714C00E-6FFC-9A11-74EA-CD47673B6DF8}"/>
              </a:ext>
            </a:extLst>
          </p:cNvPr>
          <p:cNvSpPr txBox="1"/>
          <p:nvPr/>
        </p:nvSpPr>
        <p:spPr>
          <a:xfrm>
            <a:off x="628679" y="29961002"/>
            <a:ext cx="14123283" cy="2862322"/>
          </a:xfrm>
          <a:prstGeom prst="rect">
            <a:avLst/>
          </a:prstGeom>
          <a:noFill/>
        </p:spPr>
        <p:txBody>
          <a:bodyPr wrap="square" rtlCol="0">
            <a:spAutoFit/>
          </a:bodyPr>
          <a:lstStyle/>
          <a:p>
            <a:pPr algn="l"/>
            <a:r>
              <a:rPr lang="en-US" sz="3600" dirty="0"/>
              <a:t>The subject was instructed to either think of “x” or “y” without the use of any muscles every time they heard an auditory beep. Each recording consisted of 10 epochs, with each epoch consisting of 4 seconds of rest and 10 beeps separated by 2 seconds. 50 epochs were recorded over 3 days for each subject. </a:t>
            </a:r>
          </a:p>
        </p:txBody>
      </p:sp>
      <p:sp>
        <p:nvSpPr>
          <p:cNvPr id="38" name="TextBox 37">
            <a:extLst>
              <a:ext uri="{FF2B5EF4-FFF2-40B4-BE49-F238E27FC236}">
                <a16:creationId xmlns:a16="http://schemas.microsoft.com/office/drawing/2014/main" id="{DCA48687-97B0-1595-07E5-D29670F09F0E}"/>
              </a:ext>
            </a:extLst>
          </p:cNvPr>
          <p:cNvSpPr txBox="1"/>
          <p:nvPr/>
        </p:nvSpPr>
        <p:spPr>
          <a:xfrm>
            <a:off x="15002161" y="4974888"/>
            <a:ext cx="7275081" cy="1200329"/>
          </a:xfrm>
          <a:prstGeom prst="rect">
            <a:avLst/>
          </a:prstGeom>
          <a:noFill/>
        </p:spPr>
        <p:txBody>
          <a:bodyPr wrap="square" rtlCol="0">
            <a:spAutoFit/>
          </a:bodyPr>
          <a:lstStyle/>
          <a:p>
            <a:pPr algn="l"/>
            <a:r>
              <a:rPr lang="en-US" sz="3600" u="sng" dirty="0"/>
              <a:t>Figure 2</a:t>
            </a:r>
            <a:r>
              <a:rPr lang="en-US" sz="3600" dirty="0"/>
              <a:t>: Visualization of Recording protocol for one epoch.</a:t>
            </a:r>
          </a:p>
        </p:txBody>
      </p:sp>
      <p:sp>
        <p:nvSpPr>
          <p:cNvPr id="4" name="TextBox 3">
            <a:extLst>
              <a:ext uri="{FF2B5EF4-FFF2-40B4-BE49-F238E27FC236}">
                <a16:creationId xmlns:a16="http://schemas.microsoft.com/office/drawing/2014/main" id="{D87F3F65-733F-7C5D-56AE-FEECC56F6D8C}"/>
              </a:ext>
            </a:extLst>
          </p:cNvPr>
          <p:cNvSpPr txBox="1"/>
          <p:nvPr/>
        </p:nvSpPr>
        <p:spPr>
          <a:xfrm>
            <a:off x="14834088" y="11312169"/>
            <a:ext cx="14133783" cy="1200329"/>
          </a:xfrm>
          <a:prstGeom prst="rect">
            <a:avLst/>
          </a:prstGeom>
          <a:noFill/>
        </p:spPr>
        <p:txBody>
          <a:bodyPr wrap="square" rtlCol="0">
            <a:spAutoFit/>
          </a:bodyPr>
          <a:lstStyle/>
          <a:p>
            <a:r>
              <a:rPr lang="en-US" sz="7200" b="1" dirty="0"/>
              <a:t>EEG Synchronization</a:t>
            </a:r>
          </a:p>
        </p:txBody>
      </p:sp>
      <p:sp>
        <p:nvSpPr>
          <p:cNvPr id="13" name="TextBox 12">
            <a:extLst>
              <a:ext uri="{FF2B5EF4-FFF2-40B4-BE49-F238E27FC236}">
                <a16:creationId xmlns:a16="http://schemas.microsoft.com/office/drawing/2014/main" id="{716A37FF-6A32-0AD3-A893-9C08777C8E45}"/>
              </a:ext>
            </a:extLst>
          </p:cNvPr>
          <p:cNvSpPr txBox="1"/>
          <p:nvPr/>
        </p:nvSpPr>
        <p:spPr>
          <a:xfrm>
            <a:off x="14779930" y="15410506"/>
            <a:ext cx="14275133" cy="1754326"/>
          </a:xfrm>
          <a:prstGeom prst="rect">
            <a:avLst/>
          </a:prstGeom>
          <a:noFill/>
        </p:spPr>
        <p:txBody>
          <a:bodyPr wrap="square" rtlCol="0">
            <a:spAutoFit/>
          </a:bodyPr>
          <a:lstStyle/>
          <a:p>
            <a:pPr algn="l"/>
            <a:r>
              <a:rPr lang="en-US" sz="3600" dirty="0"/>
              <a:t>Package management is critical since a virtual environment with multiple dependencies must be maintained correctly to communicate with the CUDA processors. </a:t>
            </a:r>
          </a:p>
        </p:txBody>
      </p:sp>
      <p:sp>
        <p:nvSpPr>
          <p:cNvPr id="2" name="TextBox 1">
            <a:extLst>
              <a:ext uri="{FF2B5EF4-FFF2-40B4-BE49-F238E27FC236}">
                <a16:creationId xmlns:a16="http://schemas.microsoft.com/office/drawing/2014/main" id="{A834A555-FE48-7411-57F1-8F0BF7FE2CFA}"/>
              </a:ext>
            </a:extLst>
          </p:cNvPr>
          <p:cNvSpPr txBox="1"/>
          <p:nvPr/>
        </p:nvSpPr>
        <p:spPr>
          <a:xfrm>
            <a:off x="22252948" y="17764643"/>
            <a:ext cx="532120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u="sng" dirty="0">
                <a:latin typeface="Arial"/>
                <a:cs typeface="Arial"/>
              </a:rPr>
              <a:t>Figure 3</a:t>
            </a:r>
            <a:r>
              <a:rPr lang="en-US" sz="3600" dirty="0">
                <a:latin typeface="Arial"/>
                <a:cs typeface="Arial"/>
              </a:rPr>
              <a:t>: Visualization of virtual environments</a:t>
            </a:r>
          </a:p>
        </p:txBody>
      </p:sp>
      <p:sp>
        <p:nvSpPr>
          <p:cNvPr id="5" name="TextBox 4">
            <a:extLst>
              <a:ext uri="{FF2B5EF4-FFF2-40B4-BE49-F238E27FC236}">
                <a16:creationId xmlns:a16="http://schemas.microsoft.com/office/drawing/2014/main" id="{B4A5ECEB-CC23-2F53-8CFA-9D4A013F35C8}"/>
              </a:ext>
            </a:extLst>
          </p:cNvPr>
          <p:cNvSpPr txBox="1"/>
          <p:nvPr/>
        </p:nvSpPr>
        <p:spPr>
          <a:xfrm>
            <a:off x="14840813" y="24067836"/>
            <a:ext cx="14293673" cy="2308324"/>
          </a:xfrm>
          <a:prstGeom prst="rect">
            <a:avLst/>
          </a:prstGeom>
          <a:noFill/>
        </p:spPr>
        <p:txBody>
          <a:bodyPr wrap="square" lIns="91440" tIns="45720" rIns="91440" bIns="45720" rtlCol="0" anchor="t">
            <a:spAutoFit/>
          </a:bodyPr>
          <a:lstStyle/>
          <a:p>
            <a:pPr algn="l"/>
            <a:r>
              <a:rPr lang="en-US" sz="3600" dirty="0">
                <a:latin typeface="+mn-lt"/>
                <a:cs typeface="Palatino"/>
              </a:rPr>
              <a:t>EEG recordings were</a:t>
            </a:r>
            <a:r>
              <a:rPr lang="en-US" sz="3600" dirty="0">
                <a:latin typeface="Arial"/>
                <a:cs typeface="Arial"/>
              </a:rPr>
              <a:t> normalized, put into a 10x11 spatial matrix padded with zeros, and sliced at appropriate time indexes to create normalized 3D matrices representing the events of subvocal speech that served as input for the neural network.</a:t>
            </a:r>
            <a:r>
              <a:rPr lang="en-US" sz="3600" dirty="0">
                <a:latin typeface="Helvetica"/>
                <a:cs typeface="Helvetica"/>
              </a:rPr>
              <a:t> </a:t>
            </a:r>
          </a:p>
        </p:txBody>
      </p:sp>
      <p:sp>
        <p:nvSpPr>
          <p:cNvPr id="7" name="Text Box 43">
            <a:extLst>
              <a:ext uri="{FF2B5EF4-FFF2-40B4-BE49-F238E27FC236}">
                <a16:creationId xmlns:a16="http://schemas.microsoft.com/office/drawing/2014/main" id="{30F93212-7774-3CF9-1A7A-AE062EFA49E6}"/>
              </a:ext>
            </a:extLst>
          </p:cNvPr>
          <p:cNvSpPr txBox="1">
            <a:spLocks noChangeArrowheads="1"/>
          </p:cNvSpPr>
          <p:nvPr/>
        </p:nvSpPr>
        <p:spPr bwMode="auto">
          <a:xfrm>
            <a:off x="14810171" y="22863056"/>
            <a:ext cx="14354955" cy="1200329"/>
          </a:xfrm>
          <a:prstGeom prst="rect">
            <a:avLst/>
          </a:prstGeom>
          <a:noFill/>
          <a:ln w="9525">
            <a:noFill/>
            <a:miter lim="800000"/>
            <a:headEnd/>
            <a:tailEnd/>
          </a:ln>
          <a:effectLst/>
        </p:spPr>
        <p:txBody>
          <a:bodyPr wrap="square">
            <a:spAutoFit/>
          </a:bodyPr>
          <a:lstStyle/>
          <a:p>
            <a:pPr defTabSz="4389438">
              <a:spcBef>
                <a:spcPct val="50000"/>
              </a:spcBef>
            </a:pPr>
            <a:r>
              <a:rPr lang="en-US" sz="7200" b="1" dirty="0"/>
              <a:t>Deep Learning Networks</a:t>
            </a:r>
          </a:p>
        </p:txBody>
      </p:sp>
      <p:sp>
        <p:nvSpPr>
          <p:cNvPr id="9" name="TextBox 8">
            <a:extLst>
              <a:ext uri="{FF2B5EF4-FFF2-40B4-BE49-F238E27FC236}">
                <a16:creationId xmlns:a16="http://schemas.microsoft.com/office/drawing/2014/main" id="{DB5AE070-105A-777A-2375-9E6F7399D93F}"/>
              </a:ext>
            </a:extLst>
          </p:cNvPr>
          <p:cNvSpPr txBox="1"/>
          <p:nvPr/>
        </p:nvSpPr>
        <p:spPr>
          <a:xfrm>
            <a:off x="29602068" y="20884477"/>
            <a:ext cx="13631238" cy="1200329"/>
          </a:xfrm>
          <a:prstGeom prst="rect">
            <a:avLst/>
          </a:prstGeom>
          <a:noFill/>
        </p:spPr>
        <p:txBody>
          <a:bodyPr wrap="square" rtlCol="0">
            <a:spAutoFit/>
          </a:bodyPr>
          <a:lstStyle/>
          <a:p>
            <a:r>
              <a:rPr lang="en-US" sz="7200" b="1" dirty="0"/>
              <a:t>Conclusions</a:t>
            </a:r>
          </a:p>
        </p:txBody>
      </p:sp>
      <p:sp>
        <p:nvSpPr>
          <p:cNvPr id="11" name="TextBox 10">
            <a:extLst>
              <a:ext uri="{FF2B5EF4-FFF2-40B4-BE49-F238E27FC236}">
                <a16:creationId xmlns:a16="http://schemas.microsoft.com/office/drawing/2014/main" id="{ABE66AEA-87D3-D738-0448-2F813AA3CCB4}"/>
              </a:ext>
            </a:extLst>
          </p:cNvPr>
          <p:cNvSpPr txBox="1"/>
          <p:nvPr/>
        </p:nvSpPr>
        <p:spPr>
          <a:xfrm>
            <a:off x="15021539" y="31288155"/>
            <a:ext cx="1388395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u="sng" dirty="0">
                <a:latin typeface="Arial"/>
                <a:cs typeface="Arial"/>
              </a:rPr>
              <a:t>Figure 4: </a:t>
            </a:r>
            <a:r>
              <a:rPr lang="en-US" sz="3600" dirty="0">
                <a:latin typeface="Arial"/>
                <a:cs typeface="Arial"/>
              </a:rPr>
              <a:t>A typical convolutional neural network, </a:t>
            </a:r>
            <a:r>
              <a:rPr lang="en-US" sz="3600">
                <a:latin typeface="Arial"/>
                <a:cs typeface="Arial"/>
              </a:rPr>
              <a:t>like</a:t>
            </a:r>
            <a:r>
              <a:rPr lang="en-US" sz="3600" dirty="0">
                <a:latin typeface="Arial"/>
                <a:cs typeface="Arial"/>
              </a:rPr>
              <a:t> the one employed.</a:t>
            </a:r>
          </a:p>
        </p:txBody>
      </p:sp>
      <p:pic>
        <p:nvPicPr>
          <p:cNvPr id="16" name="Recorded Sound">
            <a:hlinkClick r:id="" action="ppaction://media"/>
            <a:extLst>
              <a:ext uri="{FF2B5EF4-FFF2-40B4-BE49-F238E27FC236}">
                <a16:creationId xmlns:a16="http://schemas.microsoft.com/office/drawing/2014/main" id="{403405F0-0555-389D-BE73-1089712F870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1640800" y="16154400"/>
            <a:ext cx="609600" cy="609600"/>
          </a:xfrm>
          <a:prstGeom prst="rect">
            <a:avLst/>
          </a:prstGeom>
        </p:spPr>
      </p:pic>
      <p:pic>
        <p:nvPicPr>
          <p:cNvPr id="18" name="Presentation">
            <a:hlinkClick r:id="" action="ppaction://media"/>
            <a:extLst>
              <a:ext uri="{FF2B5EF4-FFF2-40B4-BE49-F238E27FC236}">
                <a16:creationId xmlns:a16="http://schemas.microsoft.com/office/drawing/2014/main" id="{9D79AF79-B0BF-F24E-8DB6-26FCA3F7C1A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1640800" y="16154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120"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361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6"/>
                </p:tgtEl>
              </p:cMediaNode>
            </p:audio>
            <p:audio>
              <p:cMediaNode vol="80000">
                <p:cTn id="12"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5AAF5A60D2D24D850377FDFC63F649" ma:contentTypeVersion="6" ma:contentTypeDescription="Create a new document." ma:contentTypeScope="" ma:versionID="74b5b820ed205e77e8e2e59b3a1dff52">
  <xsd:schema xmlns:xsd="http://www.w3.org/2001/XMLSchema" xmlns:xs="http://www.w3.org/2001/XMLSchema" xmlns:p="http://schemas.microsoft.com/office/2006/metadata/properties" xmlns:ns3="e5ba203d-8b15-434e-b28f-e00711f9541b" targetNamespace="http://schemas.microsoft.com/office/2006/metadata/properties" ma:root="true" ma:fieldsID="8e7a5548aa6bda08f150d0d128388832" ns3:_="">
    <xsd:import namespace="e5ba203d-8b15-434e-b28f-e00711f9541b"/>
    <xsd:element name="properties">
      <xsd:complexType>
        <xsd:sequence>
          <xsd:element name="documentManagement">
            <xsd:complexType>
              <xsd:all>
                <xsd:element ref="ns3:_activity"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a203d-8b15-434e-b28f-e00711f9541b"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5ba203d-8b15-434e-b28f-e00711f9541b" xsi:nil="true"/>
  </documentManagement>
</p:properties>
</file>

<file path=customXml/itemProps1.xml><?xml version="1.0" encoding="utf-8"?>
<ds:datastoreItem xmlns:ds="http://schemas.openxmlformats.org/officeDocument/2006/customXml" ds:itemID="{5B6FDDD4-CCC1-4CF5-A106-A609300CEB9A}">
  <ds:schemaRefs>
    <ds:schemaRef ds:uri="http://schemas.microsoft.com/sharepoint/v3/contenttype/forms"/>
  </ds:schemaRefs>
</ds:datastoreItem>
</file>

<file path=customXml/itemProps2.xml><?xml version="1.0" encoding="utf-8"?>
<ds:datastoreItem xmlns:ds="http://schemas.openxmlformats.org/officeDocument/2006/customXml" ds:itemID="{E3ABFB99-49B0-4CC1-9792-67D91A029B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ba203d-8b15-434e-b28f-e00711f954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583EDB-CF73-42F8-B5A2-D95918C71FBD}">
  <ds:schemaRefs>
    <ds:schemaRef ds:uri="http://schemas.microsoft.com/office/2006/documentManagement/types"/>
    <ds:schemaRef ds:uri="http://schemas.openxmlformats.org/package/2006/metadata/core-properties"/>
    <ds:schemaRef ds:uri="http://purl.org/dc/dcmitype/"/>
    <ds:schemaRef ds:uri="http://purl.org/dc/elements/1.1/"/>
    <ds:schemaRef ds:uri="e5ba203d-8b15-434e-b28f-e00711f9541b"/>
    <ds:schemaRef ds:uri="http://schemas.microsoft.com/office/2006/metadata/properties"/>
    <ds:schemaRef ds:uri="http://www.w3.org/XML/1998/namespace"/>
    <ds:schemaRef ds:uri="http://schemas.microsoft.com/office/infopath/2007/PartnerControls"/>
    <ds:schemaRef ds:uri="http://purl.org/dc/terms/"/>
  </ds:schemaRefs>
</ds:datastoreItem>
</file>

<file path=docMetadata/LabelInfo.xml><?xml version="1.0" encoding="utf-8"?>
<clbl:labelList xmlns:clbl="http://schemas.microsoft.com/office/2020/mipLabelMetadata">
  <clbl:label id="{e285d438-dbba-4a4c-941c-593ba422deac}" enabled="0" method="" siteId="{e285d438-dbba-4a4c-941c-593ba422deac}" removed="1"/>
</clbl:labelList>
</file>

<file path=docProps/app.xml><?xml version="1.0" encoding="utf-8"?>
<Properties xmlns="http://schemas.openxmlformats.org/officeDocument/2006/extended-properties" xmlns:vt="http://schemas.openxmlformats.org/officeDocument/2006/docPropsVTypes">
  <TotalTime>12876</TotalTime>
  <Words>584</Words>
  <Application>Microsoft Office PowerPoint</Application>
  <PresentationFormat>Custom</PresentationFormat>
  <Paragraphs>34</Paragraphs>
  <Slides>1</Slides>
  <Notes>1</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vt:i4>
      </vt:variant>
    </vt:vector>
  </HeadingPairs>
  <TitlesOfParts>
    <vt:vector size="8" baseType="lpstr">
      <vt:lpstr>Arial</vt:lpstr>
      <vt:lpstr>Calibri</vt:lpstr>
      <vt:lpstr>Calibri Light</vt:lpstr>
      <vt:lpstr>Helvetica</vt:lpstr>
      <vt:lpstr>Palatino</vt:lpstr>
      <vt:lpstr>Default Design</vt:lpstr>
      <vt:lpstr>Office Theme</vt:lpstr>
      <vt:lpstr>PowerPoint Presentation</vt:lpstr>
    </vt:vector>
  </TitlesOfParts>
  <Company>MegaPrint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36x48 Tri-Fold Template</dc:title>
  <dc:creator>Ethan Shulda</dc:creator>
  <dc:description>©MegaPrint Inc. 2009</dc:description>
  <cp:lastModifiedBy>Beaver, Eric Vernon (Student)</cp:lastModifiedBy>
  <cp:revision>71</cp:revision>
  <cp:lastPrinted>2013-04-17T16:06:48Z</cp:lastPrinted>
  <dcterms:created xsi:type="dcterms:W3CDTF">2014-07-30T17:04:31Z</dcterms:created>
  <dcterms:modified xsi:type="dcterms:W3CDTF">2024-08-15T18:00:27Z</dcterms:modified>
  <cp:category>Research Poster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0x010100CF5AAF5A60D2D24D850377FDFC63F649</vt:lpwstr>
  </property>
</Properties>
</file>