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69" r:id="rId5"/>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7360" userDrawn="1">
          <p15:clr>
            <a:srgbClr val="A4A3A4"/>
          </p15:clr>
        </p15:guide>
        <p15:guide id="4" pos="288" userDrawn="1">
          <p15:clr>
            <a:srgbClr val="A4A3A4"/>
          </p15:clr>
        </p15:guide>
        <p15:guide id="5" pos="6912" userDrawn="1">
          <p15:clr>
            <a:srgbClr val="A4A3A4"/>
          </p15:clr>
        </p15:guide>
        <p15:guide id="6" pos="14112" userDrawn="1">
          <p15:clr>
            <a:srgbClr val="A4A3A4"/>
          </p15:clr>
        </p15:guide>
        <p15:guide id="7" pos="13536" userDrawn="1">
          <p15:clr>
            <a:srgbClr val="A4A3A4"/>
          </p15:clr>
        </p15:guide>
        <p15:guide id="8" pos="207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7F6"/>
    <a:srgbClr val="EAE5E2"/>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34" autoAdjust="0"/>
    <p:restoredTop sz="93447" autoAdjust="0"/>
  </p:normalViewPr>
  <p:slideViewPr>
    <p:cSldViewPr snapToGrid="0">
      <p:cViewPr varScale="1">
        <p:scale>
          <a:sx n="13" d="100"/>
          <a:sy n="13" d="100"/>
        </p:scale>
        <p:origin x="1708" y="108"/>
      </p:cViewPr>
      <p:guideLst>
        <p:guide orient="horz" pos="2880"/>
        <p:guide pos="27360"/>
        <p:guide pos="288"/>
        <p:guide pos="6912"/>
        <p:guide pos="14112"/>
        <p:guide pos="13536"/>
        <p:guide pos="20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05597-5B86-42F2-9EAB-140B0CE26BF2}" type="datetimeFigureOut">
              <a:rPr lang="en-US" smtClean="0"/>
              <a:t>8/5/2024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FB9BB-AC11-4854-A98E-94CA56CD7D8E}" type="slidenum">
              <a:rPr lang="en-US" smtClean="0"/>
              <a:t>‹#›</a:t>
            </a:fld>
            <a:endParaRPr lang="en-US"/>
          </a:p>
        </p:txBody>
      </p:sp>
    </p:spTree>
    <p:extLst>
      <p:ext uri="{BB962C8B-B14F-4D97-AF65-F5344CB8AC3E}">
        <p14:creationId xmlns:p14="http://schemas.microsoft.com/office/powerpoint/2010/main" val="3085638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8FB9BB-AC11-4854-A98E-94CA56CD7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45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D4ECFB1C-2143-4370-8D82-68CA1281EBD1}"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972233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CFB1C-2143-4370-8D82-68CA1281EBD1}"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3246840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CFB1C-2143-4370-8D82-68CA1281EBD1}"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182255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CFB1C-2143-4370-8D82-68CA1281EBD1}"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3141200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ECFB1C-2143-4370-8D82-68CA1281EBD1}"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3571320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ECFB1C-2143-4370-8D82-68CA1281EBD1}" type="datetimeFigureOut">
              <a:rPr lang="en-US" smtClean="0"/>
              <a:t>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393136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ECFB1C-2143-4370-8D82-68CA1281EBD1}" type="datetimeFigureOut">
              <a:rPr lang="en-US" smtClean="0"/>
              <a:t>8/5/2024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207085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ECFB1C-2143-4370-8D82-68CA1281EBD1}" type="datetimeFigureOut">
              <a:rPr lang="en-US" smtClean="0"/>
              <a:t>8/5/2024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57482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ECFB1C-2143-4370-8D82-68CA1281EBD1}" type="datetimeFigureOut">
              <a:rPr lang="en-US" smtClean="0"/>
              <a:t>8/5/2024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4049594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4ECFB1C-2143-4370-8D82-68CA1281EBD1}" type="datetimeFigureOut">
              <a:rPr lang="en-US" smtClean="0"/>
              <a:t>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3396788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4ECFB1C-2143-4370-8D82-68CA1281EBD1}" type="datetimeFigureOut">
              <a:rPr lang="en-US" smtClean="0"/>
              <a:t>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EBCF4-BBB7-4C58-BDBB-3E54D58DEBE9}" type="slidenum">
              <a:rPr lang="en-US" smtClean="0"/>
              <a:t>‹#›</a:t>
            </a:fld>
            <a:endParaRPr lang="en-US"/>
          </a:p>
        </p:txBody>
      </p:sp>
    </p:spTree>
    <p:extLst>
      <p:ext uri="{BB962C8B-B14F-4D97-AF65-F5344CB8AC3E}">
        <p14:creationId xmlns:p14="http://schemas.microsoft.com/office/powerpoint/2010/main" val="2604185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4ECFB1C-2143-4370-8D82-68CA1281EBD1}" type="datetimeFigureOut">
              <a:rPr lang="en-US" smtClean="0"/>
              <a:t>8/5/2024</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14DEBCF4-BBB7-4C58-BDBB-3E54D58DEBE9}" type="slidenum">
              <a:rPr lang="en-US" smtClean="0"/>
              <a:t>‹#›</a:t>
            </a:fld>
            <a:endParaRPr lang="en-US"/>
          </a:p>
        </p:txBody>
      </p:sp>
    </p:spTree>
    <p:extLst>
      <p:ext uri="{BB962C8B-B14F-4D97-AF65-F5344CB8AC3E}">
        <p14:creationId xmlns:p14="http://schemas.microsoft.com/office/powerpoint/2010/main" val="3892364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g"/><Relationship Id="rId18" Type="http://schemas.openxmlformats.org/officeDocument/2006/relationships/image" Target="../media/image14.png"/><Relationship Id="rId3" Type="http://schemas.openxmlformats.org/officeDocument/2006/relationships/slideLayout" Target="../slideLayouts/slideLayout1.xml"/><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jpg"/><Relationship Id="rId2" Type="http://schemas.openxmlformats.org/officeDocument/2006/relationships/audio" Target="../media/media1.m4a"/><Relationship Id="rId16" Type="http://schemas.openxmlformats.org/officeDocument/2006/relationships/image" Target="../media/image12.png"/><Relationship Id="rId20" Type="http://schemas.openxmlformats.org/officeDocument/2006/relationships/image" Target="../media/image16.png"/><Relationship Id="rId1" Type="http://schemas.microsoft.com/office/2007/relationships/media" Target="../media/media1.m4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11.jpg"/><Relationship Id="rId23" Type="http://schemas.openxmlformats.org/officeDocument/2006/relationships/image" Target="../media/image19.jp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5.jpg"/><Relationship Id="rId14" Type="http://schemas.openxmlformats.org/officeDocument/2006/relationships/image" Target="../media/image10.JPG"/><Relationship Id="rId22"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BB8E94-0017-95FD-289B-20C5C35EC0AD}"/>
              </a:ext>
            </a:extLst>
          </p:cNvPr>
          <p:cNvSpPr/>
          <p:nvPr/>
        </p:nvSpPr>
        <p:spPr>
          <a:xfrm>
            <a:off x="37066" y="3747667"/>
            <a:ext cx="14549274" cy="23976747"/>
          </a:xfrm>
          <a:prstGeom prst="rect">
            <a:avLst/>
          </a:prstGeom>
          <a:solidFill>
            <a:schemeClr val="accent1">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535646A-1CE3-0F4D-89D9-1CFC1C6D9848}"/>
              </a:ext>
            </a:extLst>
          </p:cNvPr>
          <p:cNvSpPr/>
          <p:nvPr/>
        </p:nvSpPr>
        <p:spPr>
          <a:xfrm>
            <a:off x="-7590" y="28031179"/>
            <a:ext cx="43891199" cy="480717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E3FC74C-A025-1582-ACA3-9F1F47EBA1B6}"/>
              </a:ext>
            </a:extLst>
          </p:cNvPr>
          <p:cNvSpPr/>
          <p:nvPr/>
        </p:nvSpPr>
        <p:spPr>
          <a:xfrm>
            <a:off x="14305233" y="3723185"/>
            <a:ext cx="29558894" cy="24256017"/>
          </a:xfrm>
          <a:prstGeom prst="rect">
            <a:avLst/>
          </a:prstGeom>
          <a:solidFill>
            <a:schemeClr val="tx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5D0B1CA-8F63-6B36-1993-C290FEE7EEC9}"/>
              </a:ext>
            </a:extLst>
          </p:cNvPr>
          <p:cNvSpPr/>
          <p:nvPr/>
        </p:nvSpPr>
        <p:spPr>
          <a:xfrm>
            <a:off x="0" y="1"/>
            <a:ext cx="43891200" cy="41024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BE3255DF-3A4C-4A86-8E0A-ACC1AF4C146C}"/>
              </a:ext>
            </a:extLst>
          </p:cNvPr>
          <p:cNvSpPr txBox="1"/>
          <p:nvPr/>
        </p:nvSpPr>
        <p:spPr>
          <a:xfrm>
            <a:off x="10275559" y="80043"/>
            <a:ext cx="23420081" cy="1895691"/>
          </a:xfrm>
          <a:prstGeom prst="rect">
            <a:avLst/>
          </a:prstGeom>
        </p:spPr>
        <p:txBody>
          <a:bodyPr lIns="0" tIns="0" rIns="0" bIns="0" anchor="t">
            <a:noAutofit/>
          </a:bodyPr>
          <a:lstStyle>
            <a:defPPr>
              <a:defRPr kern="1200" smtId="4294967295"/>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marL="0" marR="0" lvl="0" indent="0" algn="ctr" defTabSz="3761086" rtl="0" eaLnBrk="1" fontAlgn="auto"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Open Sans"/>
                <a:ea typeface="Open Sans"/>
                <a:cs typeface="Open Sans"/>
              </a:rPr>
              <a:t>Sub-Millimeter Patterning and Inclusion of Gold </a:t>
            </a:r>
            <a:r>
              <a:rPr lang="en-US" b="1" dirty="0">
                <a:solidFill>
                  <a:prstClr val="black"/>
                </a:solidFill>
                <a:latin typeface="Open Sans"/>
                <a:ea typeface="Open Sans"/>
                <a:cs typeface="Open Sans"/>
              </a:rPr>
              <a:t>N</a:t>
            </a:r>
            <a:r>
              <a:rPr kumimoji="0" lang="en-US" b="1" i="0" u="none" strike="noStrike" kern="1200" cap="none" spc="0" normalizeH="0" baseline="0" noProof="0" dirty="0" err="1">
                <a:ln>
                  <a:noFill/>
                </a:ln>
                <a:solidFill>
                  <a:prstClr val="black"/>
                </a:solidFill>
                <a:effectLst/>
                <a:uLnTx/>
                <a:uFillTx/>
                <a:latin typeface="Open Sans"/>
                <a:ea typeface="Open Sans"/>
                <a:cs typeface="Open Sans"/>
              </a:rPr>
              <a:t>anoparticles</a:t>
            </a:r>
            <a:r>
              <a:rPr kumimoji="0" lang="en-US" b="1" i="0" u="none" strike="noStrike" kern="1200" cap="none" spc="0" normalizeH="0" baseline="0" noProof="0" dirty="0">
                <a:ln>
                  <a:noFill/>
                </a:ln>
                <a:solidFill>
                  <a:prstClr val="black"/>
                </a:solidFill>
                <a:effectLst/>
                <a:uLnTx/>
                <a:uFillTx/>
                <a:latin typeface="Open Sans"/>
                <a:ea typeface="Open Sans"/>
                <a:cs typeface="Open Sans"/>
              </a:rPr>
              <a:t> </a:t>
            </a:r>
            <a:r>
              <a:rPr lang="en-US" b="1" dirty="0">
                <a:solidFill>
                  <a:prstClr val="black"/>
                </a:solidFill>
                <a:latin typeface="Open Sans"/>
                <a:ea typeface="Open Sans"/>
                <a:cs typeface="Open Sans"/>
              </a:rPr>
              <a:t>U</a:t>
            </a:r>
            <a:r>
              <a:rPr kumimoji="0" lang="en-US" b="1" i="0" u="none" strike="noStrike" kern="1200" cap="none" spc="0" normalizeH="0" baseline="0" noProof="0" dirty="0">
                <a:ln>
                  <a:noFill/>
                </a:ln>
                <a:solidFill>
                  <a:prstClr val="black"/>
                </a:solidFill>
                <a:effectLst/>
                <a:uLnTx/>
                <a:uFillTx/>
                <a:latin typeface="Open Sans"/>
                <a:ea typeface="Open Sans"/>
                <a:cs typeface="Open Sans"/>
              </a:rPr>
              <a:t>sing </a:t>
            </a:r>
            <a:r>
              <a:rPr lang="en-US" b="1" dirty="0">
                <a:solidFill>
                  <a:prstClr val="black"/>
                </a:solidFill>
                <a:latin typeface="Open Sans"/>
                <a:ea typeface="Open Sans"/>
                <a:cs typeface="Open Sans"/>
              </a:rPr>
              <a:t>L</a:t>
            </a:r>
            <a:r>
              <a:rPr kumimoji="0" lang="en-US" b="1" i="0" u="none" strike="noStrike" kern="1200" cap="none" spc="0" normalizeH="0" baseline="0" noProof="0" dirty="0" err="1">
                <a:ln>
                  <a:noFill/>
                </a:ln>
                <a:solidFill>
                  <a:prstClr val="black"/>
                </a:solidFill>
                <a:effectLst/>
                <a:uLnTx/>
                <a:uFillTx/>
                <a:latin typeface="Open Sans"/>
                <a:ea typeface="Open Sans"/>
                <a:cs typeface="Open Sans"/>
              </a:rPr>
              <a:t>ayer</a:t>
            </a:r>
            <a:r>
              <a:rPr lang="en-US" b="1" dirty="0">
                <a:solidFill>
                  <a:prstClr val="black"/>
                </a:solidFill>
                <a:latin typeface="Open Sans"/>
                <a:ea typeface="Open Sans"/>
                <a:cs typeface="Open Sans"/>
              </a:rPr>
              <a:t>-</a:t>
            </a:r>
            <a:r>
              <a:rPr kumimoji="0" lang="en-US" b="1" i="0" u="none" strike="noStrike" kern="1200" cap="none" spc="0" normalizeH="0" baseline="0" noProof="0" dirty="0">
                <a:ln>
                  <a:noFill/>
                </a:ln>
                <a:solidFill>
                  <a:prstClr val="black"/>
                </a:solidFill>
                <a:effectLst/>
                <a:uLnTx/>
                <a:uFillTx/>
                <a:latin typeface="Open Sans"/>
                <a:ea typeface="Open Sans"/>
                <a:cs typeface="Open Sans"/>
              </a:rPr>
              <a:t>by-Layer </a:t>
            </a:r>
            <a:r>
              <a:rPr lang="en-US" b="1" dirty="0">
                <a:solidFill>
                  <a:prstClr val="black"/>
                </a:solidFill>
                <a:latin typeface="Open Sans"/>
                <a:ea typeface="Open Sans"/>
                <a:cs typeface="Open Sans"/>
              </a:rPr>
              <a:t>A</a:t>
            </a:r>
            <a:r>
              <a:rPr kumimoji="0" lang="en-US" b="1" i="0" u="none" strike="noStrike" kern="1200" cap="none" spc="0" normalizeH="0" baseline="0" noProof="0" dirty="0" err="1">
                <a:ln>
                  <a:noFill/>
                </a:ln>
                <a:solidFill>
                  <a:prstClr val="black"/>
                </a:solidFill>
                <a:effectLst/>
                <a:uLnTx/>
                <a:uFillTx/>
                <a:latin typeface="Open Sans"/>
                <a:ea typeface="Open Sans"/>
                <a:cs typeface="Open Sans"/>
              </a:rPr>
              <a:t>ssembly</a:t>
            </a:r>
            <a:endParaRPr kumimoji="0" lang="en-US" b="1" i="0" u="none" strike="noStrike" kern="1200" cap="none" spc="0" normalizeH="0" baseline="0" noProof="0" dirty="0">
              <a:ln>
                <a:noFill/>
              </a:ln>
              <a:solidFill>
                <a:prstClr val="black"/>
              </a:solidFill>
              <a:effectLst/>
              <a:uLnTx/>
              <a:uFillTx/>
              <a:latin typeface="Open Sans"/>
              <a:ea typeface="Open Sans"/>
              <a:cs typeface="Open Sans"/>
            </a:endParaRPr>
          </a:p>
        </p:txBody>
      </p:sp>
      <p:sp>
        <p:nvSpPr>
          <p:cNvPr id="7" name="Text Placeholder 5">
            <a:extLst>
              <a:ext uri="{FF2B5EF4-FFF2-40B4-BE49-F238E27FC236}">
                <a16:creationId xmlns:a16="http://schemas.microsoft.com/office/drawing/2014/main" id="{4CDEB51E-0DDF-4C47-941D-520F4FA153EB}"/>
              </a:ext>
            </a:extLst>
          </p:cNvPr>
          <p:cNvSpPr txBox="1"/>
          <p:nvPr/>
        </p:nvSpPr>
        <p:spPr>
          <a:xfrm>
            <a:off x="7729396" y="1813147"/>
            <a:ext cx="26762927" cy="2068259"/>
          </a:xfrm>
          <a:prstGeom prst="rect">
            <a:avLst/>
          </a:prstGeom>
        </p:spPr>
        <p:txBody>
          <a:bodyPr wrap="square" lIns="0" tIns="0" rIns="0" bIns="0" anchor="t">
            <a:spAutoFit/>
          </a:bodyPr>
          <a:lstStyle>
            <a:defPPr>
              <a:defRPr kern="1200" smtId="4294967295"/>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defRPr/>
            </a:pPr>
            <a:r>
              <a:rPr lang="en-US" sz="4800" dirty="0">
                <a:solidFill>
                  <a:schemeClr val="tx1"/>
                </a:solidFill>
                <a:latin typeface="Open Sans"/>
                <a:ea typeface="Open Sans"/>
                <a:cs typeface="Open Sans"/>
              </a:rPr>
              <a:t> Jackson Wilhite</a:t>
            </a:r>
            <a:r>
              <a:rPr lang="en-US" sz="4800" baseline="30000" dirty="0">
                <a:solidFill>
                  <a:schemeClr val="tx1"/>
                </a:solidFill>
                <a:latin typeface="Open Sans"/>
                <a:ea typeface="Open Sans"/>
                <a:cs typeface="Open Sans"/>
              </a:rPr>
              <a:t>1</a:t>
            </a:r>
            <a:r>
              <a:rPr lang="en-US" sz="4800" dirty="0">
                <a:solidFill>
                  <a:schemeClr val="tx1"/>
                </a:solidFill>
                <a:latin typeface="Open Sans"/>
                <a:ea typeface="Open Sans"/>
                <a:cs typeface="Open Sans"/>
              </a:rPr>
              <a:t>, Kaelyn Leake</a:t>
            </a:r>
            <a:r>
              <a:rPr lang="en-US" sz="4800" baseline="30000" dirty="0">
                <a:solidFill>
                  <a:schemeClr val="tx1"/>
                </a:solidFill>
                <a:latin typeface="Open Sans"/>
                <a:ea typeface="Open Sans"/>
                <a:cs typeface="Open Sans"/>
              </a:rPr>
              <a:t>2</a:t>
            </a:r>
            <a:r>
              <a:rPr lang="en-US" sz="4800" dirty="0">
                <a:solidFill>
                  <a:schemeClr val="tx1"/>
                </a:solidFill>
                <a:latin typeface="Open Sans"/>
                <a:ea typeface="Open Sans"/>
                <a:cs typeface="Open Sans"/>
              </a:rPr>
              <a:t>, and Hank Yochum</a:t>
            </a:r>
            <a:r>
              <a:rPr lang="en-US" sz="4800" baseline="30000" dirty="0">
                <a:solidFill>
                  <a:schemeClr val="tx1"/>
                </a:solidFill>
                <a:latin typeface="Open Sans"/>
                <a:ea typeface="Open Sans"/>
                <a:cs typeface="Open Sans"/>
              </a:rPr>
              <a:t>2</a:t>
            </a:r>
          </a:p>
          <a:p>
            <a:pPr marL="742950" indent="-742950" algn="ctr">
              <a:buAutoNum type="arabicPeriod"/>
              <a:defRPr/>
            </a:pPr>
            <a:r>
              <a:rPr lang="en-US" sz="3600" dirty="0">
                <a:solidFill>
                  <a:schemeClr val="tx1"/>
                </a:solidFill>
                <a:latin typeface="Open Sans"/>
                <a:ea typeface="Open Sans"/>
                <a:cs typeface="Open Sans"/>
              </a:rPr>
              <a:t>College of Charleston, Department of Physics</a:t>
            </a:r>
          </a:p>
          <a:p>
            <a:pPr marL="742950" indent="-742950" algn="ctr">
              <a:buAutoNum type="arabicPeriod"/>
              <a:defRPr/>
            </a:pPr>
            <a:r>
              <a:rPr lang="en-US" sz="3600" dirty="0">
                <a:solidFill>
                  <a:schemeClr val="tx1"/>
                </a:solidFill>
                <a:latin typeface="Open Sans"/>
                <a:ea typeface="Open Sans"/>
                <a:cs typeface="Open Sans"/>
              </a:rPr>
              <a:t>The Citadel, The Military College of South Carolina, Department of Physics</a:t>
            </a:r>
          </a:p>
        </p:txBody>
      </p:sp>
      <p:sp>
        <p:nvSpPr>
          <p:cNvPr id="141" name="Rectangle 10">
            <a:extLst>
              <a:ext uri="{FF2B5EF4-FFF2-40B4-BE49-F238E27FC236}">
                <a16:creationId xmlns:a16="http://schemas.microsoft.com/office/drawing/2014/main" id="{7CE78E8A-1ECE-4AA7-A4A3-947B4D1ABB79}"/>
              </a:ext>
            </a:extLst>
          </p:cNvPr>
          <p:cNvSpPr>
            <a:spLocks noChangeArrowheads="1"/>
          </p:cNvSpPr>
          <p:nvPr/>
        </p:nvSpPr>
        <p:spPr bwMode="auto">
          <a:xfrm>
            <a:off x="519728" y="4169433"/>
            <a:ext cx="13075514" cy="1323248"/>
          </a:xfrm>
          <a:prstGeom prst="rect">
            <a:avLst/>
          </a:prstGeom>
          <a:solidFill>
            <a:schemeClr val="tx1"/>
          </a:solidFill>
          <a:ln w="76200">
            <a:solidFill>
              <a:schemeClr val="accent4"/>
            </a:solidFill>
            <a:miter lim="800000"/>
          </a:ln>
        </p:spPr>
        <p:txBody>
          <a:bodyPr wrap="none" lIns="274320" tIns="73152" rIns="274320" bIns="68563" anchor="ctr" anchorCtr="0"/>
          <a:lstStyle>
            <a:defPPr>
              <a:defRPr kern="1200" smtId="4294967295"/>
            </a:defPPr>
          </a:lstStyle>
          <a:p>
            <a:pPr marL="0" marR="0" lvl="0" indent="0" algn="ctr" defTabSz="4702588"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Introduction</a:t>
            </a:r>
            <a:endPar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FEA4393D-9924-4C0A-8567-593444F79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28" y="599988"/>
            <a:ext cx="3735547" cy="1690182"/>
          </a:xfrm>
          <a:prstGeom prst="rect">
            <a:avLst/>
          </a:prstGeom>
        </p:spPr>
      </p:pic>
      <p:pic>
        <p:nvPicPr>
          <p:cNvPr id="1026" name="Picture 2" descr="of Charleston Unveils a New CofC Logo">
            <a:extLst>
              <a:ext uri="{FF2B5EF4-FFF2-40B4-BE49-F238E27FC236}">
                <a16:creationId xmlns:a16="http://schemas.microsoft.com/office/drawing/2014/main" id="{296F8682-6945-C0FD-3C3E-89991456D7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2206" y="599988"/>
            <a:ext cx="3380364" cy="169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A318396-E82F-8270-B351-9532FB98F19B}"/>
              </a:ext>
            </a:extLst>
          </p:cNvPr>
          <p:cNvSpPr txBox="1"/>
          <p:nvPr/>
        </p:nvSpPr>
        <p:spPr>
          <a:xfrm>
            <a:off x="1160980" y="5901096"/>
            <a:ext cx="12108289" cy="3785652"/>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Advances in nano-scale fabrication techniques can lead to an increase in device design choices and functionalities for scientists and engineers to address challenges associated with space travel. Such advances in nanotechnology may lead to new approaches for sensors and instruments, for example, which are critical to the mission of NASA.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Our goal is to further develop the laser modified layer-by-layer (</a:t>
            </a:r>
            <a:r>
              <a:rPr lang="en-US" sz="2400" dirty="0" err="1">
                <a:latin typeface="Open Sans" panose="020B0606030504020204" pitchFamily="34" charset="0"/>
                <a:ea typeface="Open Sans" panose="020B0606030504020204" pitchFamily="34" charset="0"/>
                <a:cs typeface="Open Sans" panose="020B0606030504020204" pitchFamily="34" charset="0"/>
              </a:rPr>
              <a:t>LmLBL</a:t>
            </a:r>
            <a:r>
              <a:rPr lang="en-US" sz="2400" dirty="0">
                <a:latin typeface="Open Sans" panose="020B0606030504020204" pitchFamily="34" charset="0"/>
                <a:ea typeface="Open Sans" panose="020B0606030504020204" pitchFamily="34" charset="0"/>
                <a:cs typeface="Open Sans" panose="020B0606030504020204" pitchFamily="34" charset="0"/>
              </a:rPr>
              <a:t>) process to: </a:t>
            </a:r>
          </a:p>
          <a:p>
            <a:pPr marL="457200" indent="-457200">
              <a:buAutoNum type="arabicParenR"/>
            </a:pPr>
            <a:r>
              <a:rPr lang="en-US" sz="2400" dirty="0">
                <a:latin typeface="Open Sans" panose="020B0606030504020204" pitchFamily="34" charset="0"/>
                <a:ea typeface="Open Sans" panose="020B0606030504020204" pitchFamily="34" charset="0"/>
                <a:cs typeface="Open Sans" panose="020B0606030504020204" pitchFamily="34" charset="0"/>
              </a:rPr>
              <a:t>Fabricate sub-millimeter regions with specific refractive indices. </a:t>
            </a:r>
          </a:p>
          <a:p>
            <a:pPr marL="457200" indent="-457200">
              <a:buAutoNum type="arabicParenR"/>
            </a:pPr>
            <a:r>
              <a:rPr lang="en-US" sz="2400" dirty="0">
                <a:latin typeface="Open Sans" panose="020B0606030504020204" pitchFamily="34" charset="0"/>
                <a:ea typeface="Open Sans" panose="020B0606030504020204" pitchFamily="34" charset="0"/>
                <a:cs typeface="Open Sans" panose="020B0606030504020204" pitchFamily="34" charset="0"/>
              </a:rPr>
              <a:t>Investigate control of metal nanoparticle inclusion in patterned thin films.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7AB32D3D-1D12-9809-6BBD-24C82DC8C461}"/>
              </a:ext>
            </a:extLst>
          </p:cNvPr>
          <p:cNvSpPr txBox="1"/>
          <p:nvPr/>
        </p:nvSpPr>
        <p:spPr>
          <a:xfrm>
            <a:off x="7203247" y="11308745"/>
            <a:ext cx="6567811" cy="674030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Layer-by-layer assembly is done by dipping an electrically charged surface (such as a microscope slide) into alternating positively and negatively charged solutions.</a:t>
            </a:r>
          </a:p>
          <a:p>
            <a:pPr marL="342900" indent="-34290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Three solutions were used</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A polycationic solution of PAH (Poly(allylamine hydrochloride) pH 3.5)</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A polyanionic solution of PTEBS (Poly[2-(3-thienly)ethoxy-4-butylsulfonate] pH 3.0)</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20nm diameter gold nanoparticle solution</a:t>
            </a:r>
          </a:p>
          <a:p>
            <a:pPr marL="342900" indent="-34290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Two main devices were investigated</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PAH/PTEBS repeated bilayer structure</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PAH/PTEBS/PAH/Gold NP repeated structure</a:t>
            </a:r>
          </a:p>
        </p:txBody>
      </p:sp>
      <p:sp>
        <p:nvSpPr>
          <p:cNvPr id="17" name="Rectangle 10">
            <a:extLst>
              <a:ext uri="{FF2B5EF4-FFF2-40B4-BE49-F238E27FC236}">
                <a16:creationId xmlns:a16="http://schemas.microsoft.com/office/drawing/2014/main" id="{70778512-2F96-96BD-80AE-88363FC41B65}"/>
              </a:ext>
            </a:extLst>
          </p:cNvPr>
          <p:cNvSpPr>
            <a:spLocks noChangeArrowheads="1"/>
          </p:cNvSpPr>
          <p:nvPr/>
        </p:nvSpPr>
        <p:spPr bwMode="auto">
          <a:xfrm>
            <a:off x="522810" y="18569313"/>
            <a:ext cx="13069350" cy="1401394"/>
          </a:xfrm>
          <a:prstGeom prst="rect">
            <a:avLst/>
          </a:prstGeom>
          <a:solidFill>
            <a:schemeClr val="tx1"/>
          </a:solidFill>
          <a:ln w="76200">
            <a:solidFill>
              <a:schemeClr val="accent4"/>
            </a:solidFill>
            <a:miter lim="800000"/>
          </a:ln>
        </p:spPr>
        <p:txBody>
          <a:bodyPr wrap="none" lIns="274320" tIns="73152" rIns="274320" bIns="68563" anchor="ctr" anchorCtr="0"/>
          <a:lstStyle>
            <a:defPPr>
              <a:defRPr kern="1200" smtId="4294967295"/>
            </a:defPPr>
          </a:lstStyle>
          <a:p>
            <a:pPr marL="0" marR="0" lvl="0" indent="0" algn="ctr" defTabSz="4702588"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LmLBL</a:t>
            </a:r>
            <a:r>
              <a:rPr lang="en-US"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Robot Setup</a:t>
            </a:r>
            <a:endPar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23">
            <a:extLst>
              <a:ext uri="{FF2B5EF4-FFF2-40B4-BE49-F238E27FC236}">
                <a16:creationId xmlns:a16="http://schemas.microsoft.com/office/drawing/2014/main" id="{F94B964F-CA24-4BC9-3487-3A106FD27066}"/>
              </a:ext>
            </a:extLst>
          </p:cNvPr>
          <p:cNvPicPr>
            <a:picLocks noChangeAspect="1"/>
          </p:cNvPicPr>
          <p:nvPr/>
        </p:nvPicPr>
        <p:blipFill rotWithShape="1">
          <a:blip r:embed="rId7"/>
          <a:srcRect t="5337"/>
          <a:stretch/>
        </p:blipFill>
        <p:spPr>
          <a:xfrm>
            <a:off x="522810" y="20242136"/>
            <a:ext cx="5942833" cy="4294317"/>
          </a:xfrm>
          <a:prstGeom prst="rect">
            <a:avLst/>
          </a:prstGeom>
        </p:spPr>
      </p:pic>
      <p:sp>
        <p:nvSpPr>
          <p:cNvPr id="25" name="TextBox 24">
            <a:extLst>
              <a:ext uri="{FF2B5EF4-FFF2-40B4-BE49-F238E27FC236}">
                <a16:creationId xmlns:a16="http://schemas.microsoft.com/office/drawing/2014/main" id="{3A110D4B-87E9-22D9-7E4F-2AEDEE1DB76C}"/>
              </a:ext>
            </a:extLst>
          </p:cNvPr>
          <p:cNvSpPr txBox="1"/>
          <p:nvPr/>
        </p:nvSpPr>
        <p:spPr>
          <a:xfrm>
            <a:off x="321300" y="24993558"/>
            <a:ext cx="6682468" cy="2308324"/>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Contains two motorized stages that allow sub-micron control of the dipping position and position of the laser. </a:t>
            </a:r>
          </a:p>
          <a:p>
            <a:pPr marL="342900" indent="-34290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stepper motor is responsible for positioning and rotation of the turntable.</a:t>
            </a:r>
          </a:p>
        </p:txBody>
      </p:sp>
      <p:pic>
        <p:nvPicPr>
          <p:cNvPr id="47" name="Picture 46">
            <a:extLst>
              <a:ext uri="{FF2B5EF4-FFF2-40B4-BE49-F238E27FC236}">
                <a16:creationId xmlns:a16="http://schemas.microsoft.com/office/drawing/2014/main" id="{E4E57B9B-2B7E-EEDB-53C8-F3EE3391E397}"/>
              </a:ext>
            </a:extLst>
          </p:cNvPr>
          <p:cNvPicPr>
            <a:picLocks noChangeAspect="1"/>
          </p:cNvPicPr>
          <p:nvPr/>
        </p:nvPicPr>
        <p:blipFill rotWithShape="1">
          <a:blip r:embed="rId8"/>
          <a:srcRect t="40808"/>
          <a:stretch/>
        </p:blipFill>
        <p:spPr>
          <a:xfrm>
            <a:off x="7417335" y="20294607"/>
            <a:ext cx="6168291" cy="2738356"/>
          </a:xfrm>
          <a:prstGeom prst="rect">
            <a:avLst/>
          </a:prstGeom>
        </p:spPr>
      </p:pic>
      <p:sp>
        <p:nvSpPr>
          <p:cNvPr id="53" name="Rectangle 10">
            <a:extLst>
              <a:ext uri="{FF2B5EF4-FFF2-40B4-BE49-F238E27FC236}">
                <a16:creationId xmlns:a16="http://schemas.microsoft.com/office/drawing/2014/main" id="{26BCF037-0231-F9B7-F1B6-2B466C7015B8}"/>
              </a:ext>
            </a:extLst>
          </p:cNvPr>
          <p:cNvSpPr>
            <a:spLocks noChangeArrowheads="1"/>
          </p:cNvSpPr>
          <p:nvPr/>
        </p:nvSpPr>
        <p:spPr bwMode="auto">
          <a:xfrm>
            <a:off x="-7591" y="27698977"/>
            <a:ext cx="44003087" cy="1240453"/>
          </a:xfrm>
          <a:prstGeom prst="rect">
            <a:avLst/>
          </a:prstGeom>
          <a:solidFill>
            <a:schemeClr val="tx1"/>
          </a:solidFill>
          <a:ln w="76200">
            <a:solidFill>
              <a:schemeClr val="accent4"/>
            </a:solidFill>
            <a:miter lim="800000"/>
          </a:ln>
        </p:spPr>
        <p:txBody>
          <a:bodyPr wrap="none" lIns="274320" tIns="73152" rIns="274320" bIns="68563" anchor="ctr" anchorCtr="0"/>
          <a:lstStyle>
            <a:defPPr>
              <a:defRPr kern="1200" smtId="4294967295"/>
            </a:defPPr>
          </a:lstStyle>
          <a:p>
            <a:pPr marL="0" marR="0" lvl="0" indent="0" algn="ctr" defTabSz="470258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Conclusions</a:t>
            </a:r>
          </a:p>
        </p:txBody>
      </p:sp>
      <p:sp>
        <p:nvSpPr>
          <p:cNvPr id="56" name="Rectangle 10">
            <a:extLst>
              <a:ext uri="{FF2B5EF4-FFF2-40B4-BE49-F238E27FC236}">
                <a16:creationId xmlns:a16="http://schemas.microsoft.com/office/drawing/2014/main" id="{020C7AB3-29C5-CA91-4876-36BC9AFBEC8B}"/>
              </a:ext>
            </a:extLst>
          </p:cNvPr>
          <p:cNvSpPr>
            <a:spLocks noChangeArrowheads="1"/>
          </p:cNvSpPr>
          <p:nvPr/>
        </p:nvSpPr>
        <p:spPr bwMode="auto">
          <a:xfrm>
            <a:off x="15296331" y="4188171"/>
            <a:ext cx="13103535" cy="1280962"/>
          </a:xfrm>
          <a:prstGeom prst="rect">
            <a:avLst/>
          </a:prstGeom>
          <a:solidFill>
            <a:schemeClr val="tx1"/>
          </a:solidFill>
          <a:ln w="76200">
            <a:solidFill>
              <a:schemeClr val="accent4"/>
            </a:solidFill>
            <a:miter lim="800000"/>
          </a:ln>
        </p:spPr>
        <p:txBody>
          <a:bodyPr wrap="none" lIns="274320" tIns="73152" rIns="274320" bIns="68563" anchor="ctr" anchorCtr="0"/>
          <a:lstStyle>
            <a:defPPr>
              <a:defRPr kern="1200" smtId="4294967295"/>
            </a:defPPr>
          </a:lstStyle>
          <a:p>
            <a:pPr marL="0" marR="0" lvl="0" indent="0" algn="ctr" defTabSz="470258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Fabrica</a:t>
            </a:r>
            <a:r>
              <a:rPr lang="en-US"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ting Sub-Millimeter Structures</a:t>
            </a:r>
            <a:endPar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10">
            <a:extLst>
              <a:ext uri="{FF2B5EF4-FFF2-40B4-BE49-F238E27FC236}">
                <a16:creationId xmlns:a16="http://schemas.microsoft.com/office/drawing/2014/main" id="{D71EC657-3228-EBBA-92BC-368DEADC8664}"/>
              </a:ext>
            </a:extLst>
          </p:cNvPr>
          <p:cNvSpPr>
            <a:spLocks noChangeArrowheads="1"/>
          </p:cNvSpPr>
          <p:nvPr/>
        </p:nvSpPr>
        <p:spPr bwMode="auto">
          <a:xfrm>
            <a:off x="30238254" y="4179433"/>
            <a:ext cx="13075514" cy="1280962"/>
          </a:xfrm>
          <a:prstGeom prst="rect">
            <a:avLst/>
          </a:prstGeom>
          <a:solidFill>
            <a:schemeClr val="tx1"/>
          </a:solidFill>
          <a:ln w="76200">
            <a:solidFill>
              <a:schemeClr val="accent4"/>
            </a:solidFill>
            <a:miter lim="800000"/>
          </a:ln>
        </p:spPr>
        <p:txBody>
          <a:bodyPr wrap="none" lIns="274320" tIns="73152" rIns="274320" bIns="68563" anchor="ctr" anchorCtr="0"/>
          <a:lstStyle>
            <a:defPPr>
              <a:defRPr kern="1200" smtId="4294967295"/>
            </a:defPPr>
          </a:lstStyle>
          <a:p>
            <a:pPr marL="0" marR="0" lvl="0" indent="0" algn="ctr" defTabSz="4702588"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Toward </a:t>
            </a:r>
            <a:r>
              <a:rPr lang="en-US" sz="3600" b="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LmLBL</a:t>
            </a:r>
            <a:r>
              <a:rPr lang="en-US"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 Fabricated Waveguides</a:t>
            </a:r>
            <a:endPar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10">
            <a:extLst>
              <a:ext uri="{FF2B5EF4-FFF2-40B4-BE49-F238E27FC236}">
                <a16:creationId xmlns:a16="http://schemas.microsoft.com/office/drawing/2014/main" id="{A89310E6-0FE2-B451-4D7D-D4AAC18C06AE}"/>
              </a:ext>
            </a:extLst>
          </p:cNvPr>
          <p:cNvSpPr>
            <a:spLocks noChangeArrowheads="1"/>
          </p:cNvSpPr>
          <p:nvPr/>
        </p:nvSpPr>
        <p:spPr bwMode="auto">
          <a:xfrm>
            <a:off x="29860978" y="15734528"/>
            <a:ext cx="13553022" cy="1339920"/>
          </a:xfrm>
          <a:prstGeom prst="rect">
            <a:avLst/>
          </a:prstGeom>
          <a:solidFill>
            <a:schemeClr val="tx1"/>
          </a:solidFill>
          <a:ln w="76200">
            <a:solidFill>
              <a:schemeClr val="accent4"/>
            </a:solidFill>
            <a:miter lim="800000"/>
          </a:ln>
        </p:spPr>
        <p:txBody>
          <a:bodyPr wrap="none" lIns="274320" tIns="73152" rIns="274320" bIns="68563" anchor="ctr" anchorCtr="0"/>
          <a:lstStyle>
            <a:defPPr>
              <a:defRPr kern="1200" smtId="4294967295"/>
            </a:defPPr>
          </a:lstStyle>
          <a:p>
            <a:pPr marL="0" marR="0" lvl="0" indent="0" algn="ctr" defTabSz="470258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Electrochromic Devices with Gold Nanoparticles</a:t>
            </a:r>
          </a:p>
        </p:txBody>
      </p:sp>
      <p:pic>
        <p:nvPicPr>
          <p:cNvPr id="82" name="Picture 81" descr="A graph with blue lines and red lines&#10;&#10;Description automatically generated">
            <a:extLst>
              <a:ext uri="{FF2B5EF4-FFF2-40B4-BE49-F238E27FC236}">
                <a16:creationId xmlns:a16="http://schemas.microsoft.com/office/drawing/2014/main" id="{7279E6BB-068A-15C7-0248-B15A976FBAB3}"/>
              </a:ext>
            </a:extLst>
          </p:cNvPr>
          <p:cNvPicPr>
            <a:picLocks noChangeAspect="1"/>
          </p:cNvPicPr>
          <p:nvPr/>
        </p:nvPicPr>
        <p:blipFill rotWithShape="1">
          <a:blip r:embed="rId9">
            <a:extLst>
              <a:ext uri="{28A0092B-C50C-407E-A947-70E740481C1C}">
                <a14:useLocalDpi xmlns:a14="http://schemas.microsoft.com/office/drawing/2010/main" val="0"/>
              </a:ext>
            </a:extLst>
          </a:blip>
          <a:srcRect l="3501" t="3925" r="5496"/>
          <a:stretch/>
        </p:blipFill>
        <p:spPr>
          <a:xfrm>
            <a:off x="31905993" y="11697232"/>
            <a:ext cx="7556372" cy="3917567"/>
          </a:xfrm>
          <a:prstGeom prst="rect">
            <a:avLst/>
          </a:prstGeom>
        </p:spPr>
      </p:pic>
      <p:sp>
        <p:nvSpPr>
          <p:cNvPr id="90" name="TextBox 89">
            <a:extLst>
              <a:ext uri="{FF2B5EF4-FFF2-40B4-BE49-F238E27FC236}">
                <a16:creationId xmlns:a16="http://schemas.microsoft.com/office/drawing/2014/main" id="{6AA00691-683C-868B-F332-D35AE222CC05}"/>
              </a:ext>
            </a:extLst>
          </p:cNvPr>
          <p:cNvSpPr txBox="1"/>
          <p:nvPr/>
        </p:nvSpPr>
        <p:spPr>
          <a:xfrm>
            <a:off x="38649908" y="8143439"/>
            <a:ext cx="4279103" cy="1200329"/>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50 bilayer PAH/PTEBs, 5-lined with semiconductor laser at 8% power.</a:t>
            </a:r>
          </a:p>
        </p:txBody>
      </p:sp>
      <p:sp>
        <p:nvSpPr>
          <p:cNvPr id="91" name="TextBox 90">
            <a:extLst>
              <a:ext uri="{FF2B5EF4-FFF2-40B4-BE49-F238E27FC236}">
                <a16:creationId xmlns:a16="http://schemas.microsoft.com/office/drawing/2014/main" id="{9CC6A4A3-329F-A272-D5C2-438F8476A9A0}"/>
              </a:ext>
            </a:extLst>
          </p:cNvPr>
          <p:cNvSpPr txBox="1"/>
          <p:nvPr/>
        </p:nvSpPr>
        <p:spPr>
          <a:xfrm>
            <a:off x="34581758" y="5795824"/>
            <a:ext cx="8364437" cy="1200329"/>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Optical waveguides guide light effectively with low loss, are an example system that requires specific control over its geometry and material type.</a:t>
            </a:r>
          </a:p>
        </p:txBody>
      </p:sp>
      <p:pic>
        <p:nvPicPr>
          <p:cNvPr id="93" name="Picture 92">
            <a:extLst>
              <a:ext uri="{FF2B5EF4-FFF2-40B4-BE49-F238E27FC236}">
                <a16:creationId xmlns:a16="http://schemas.microsoft.com/office/drawing/2014/main" id="{A4C59396-0768-5B8D-DDCA-010E9B2E7844}"/>
              </a:ext>
            </a:extLst>
          </p:cNvPr>
          <p:cNvPicPr>
            <a:picLocks noChangeAspect="1"/>
          </p:cNvPicPr>
          <p:nvPr/>
        </p:nvPicPr>
        <p:blipFill rotWithShape="1">
          <a:blip r:embed="rId10"/>
          <a:srcRect t="28129" r="58825" b="46677"/>
          <a:stretch/>
        </p:blipFill>
        <p:spPr>
          <a:xfrm>
            <a:off x="30572234" y="5644991"/>
            <a:ext cx="3892733" cy="1662149"/>
          </a:xfrm>
          <a:prstGeom prst="rect">
            <a:avLst/>
          </a:prstGeom>
        </p:spPr>
      </p:pic>
      <p:sp>
        <p:nvSpPr>
          <p:cNvPr id="94" name="Rectangle 10">
            <a:extLst>
              <a:ext uri="{FF2B5EF4-FFF2-40B4-BE49-F238E27FC236}">
                <a16:creationId xmlns:a16="http://schemas.microsoft.com/office/drawing/2014/main" id="{2BD84C2B-E3F5-1C8C-7D26-6556124E274D}"/>
              </a:ext>
            </a:extLst>
          </p:cNvPr>
          <p:cNvSpPr>
            <a:spLocks noChangeArrowheads="1"/>
          </p:cNvSpPr>
          <p:nvPr/>
        </p:nvSpPr>
        <p:spPr bwMode="auto">
          <a:xfrm>
            <a:off x="519728" y="9501851"/>
            <a:ext cx="13075514" cy="1331119"/>
          </a:xfrm>
          <a:prstGeom prst="rect">
            <a:avLst/>
          </a:prstGeom>
          <a:solidFill>
            <a:schemeClr val="tx1"/>
          </a:solidFill>
          <a:ln w="76200">
            <a:solidFill>
              <a:schemeClr val="accent4"/>
            </a:solidFill>
            <a:miter lim="800000"/>
          </a:ln>
        </p:spPr>
        <p:txBody>
          <a:bodyPr wrap="none" lIns="274320" tIns="73152" rIns="274320" bIns="68563" anchor="ctr" anchorCtr="0"/>
          <a:lstStyle>
            <a:defPPr>
              <a:defRPr kern="1200" smtId="4294967295"/>
            </a:defPPr>
          </a:lstStyle>
          <a:p>
            <a:pPr marL="0" marR="0" lvl="0" indent="0" algn="ctr" defTabSz="4702588"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Laser Modified Layer-by-Layer Assembly</a:t>
            </a:r>
            <a:endParaRPr kumimoji="0" lang="en-US" sz="3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5" name="Picture 94">
            <a:extLst>
              <a:ext uri="{FF2B5EF4-FFF2-40B4-BE49-F238E27FC236}">
                <a16:creationId xmlns:a16="http://schemas.microsoft.com/office/drawing/2014/main" id="{60CE5364-DDC9-CB44-1D09-41CAF23FCA01}"/>
              </a:ext>
            </a:extLst>
          </p:cNvPr>
          <p:cNvPicPr>
            <a:picLocks noChangeAspect="1"/>
          </p:cNvPicPr>
          <p:nvPr/>
        </p:nvPicPr>
        <p:blipFill>
          <a:blip r:embed="rId11"/>
          <a:stretch>
            <a:fillRect/>
          </a:stretch>
        </p:blipFill>
        <p:spPr>
          <a:xfrm>
            <a:off x="344544" y="11938361"/>
            <a:ext cx="6784516" cy="5933577"/>
          </a:xfrm>
          <a:prstGeom prst="rect">
            <a:avLst/>
          </a:prstGeom>
        </p:spPr>
      </p:pic>
      <p:pic>
        <p:nvPicPr>
          <p:cNvPr id="99" name="Picture 98">
            <a:extLst>
              <a:ext uri="{FF2B5EF4-FFF2-40B4-BE49-F238E27FC236}">
                <a16:creationId xmlns:a16="http://schemas.microsoft.com/office/drawing/2014/main" id="{2483EDEB-84A5-AEFA-2197-B4CE1ADB6488}"/>
              </a:ext>
            </a:extLst>
          </p:cNvPr>
          <p:cNvPicPr>
            <a:picLocks noChangeAspect="1"/>
          </p:cNvPicPr>
          <p:nvPr/>
        </p:nvPicPr>
        <p:blipFill rotWithShape="1">
          <a:blip r:embed="rId12"/>
          <a:srcRect l="3262" r="5736"/>
          <a:stretch/>
        </p:blipFill>
        <p:spPr>
          <a:xfrm>
            <a:off x="30583986" y="7231741"/>
            <a:ext cx="7874669" cy="4232030"/>
          </a:xfrm>
          <a:prstGeom prst="rect">
            <a:avLst/>
          </a:prstGeom>
        </p:spPr>
      </p:pic>
      <p:pic>
        <p:nvPicPr>
          <p:cNvPr id="104" name="Picture 103" descr="A graph with blue dots&#10;&#10;Description automatically generated">
            <a:extLst>
              <a:ext uri="{FF2B5EF4-FFF2-40B4-BE49-F238E27FC236}">
                <a16:creationId xmlns:a16="http://schemas.microsoft.com/office/drawing/2014/main" id="{A0FA4DD3-F69D-E04E-2C1C-D1F2C1194EDA}"/>
              </a:ext>
            </a:extLst>
          </p:cNvPr>
          <p:cNvPicPr>
            <a:picLocks noChangeAspect="1"/>
          </p:cNvPicPr>
          <p:nvPr/>
        </p:nvPicPr>
        <p:blipFill rotWithShape="1">
          <a:blip r:embed="rId13">
            <a:extLst>
              <a:ext uri="{28A0092B-C50C-407E-A947-70E740481C1C}">
                <a14:useLocalDpi xmlns:a14="http://schemas.microsoft.com/office/drawing/2010/main" val="0"/>
              </a:ext>
            </a:extLst>
          </a:blip>
          <a:srcRect l="4864" t="1400" r="4407"/>
          <a:stretch/>
        </p:blipFill>
        <p:spPr>
          <a:xfrm>
            <a:off x="14861056" y="22692711"/>
            <a:ext cx="8912209" cy="4756186"/>
          </a:xfrm>
          <a:prstGeom prst="rect">
            <a:avLst/>
          </a:prstGeom>
        </p:spPr>
      </p:pic>
      <p:pic>
        <p:nvPicPr>
          <p:cNvPr id="107" name="Picture 106" descr="A ruler and a yellow square">
            <a:extLst>
              <a:ext uri="{FF2B5EF4-FFF2-40B4-BE49-F238E27FC236}">
                <a16:creationId xmlns:a16="http://schemas.microsoft.com/office/drawing/2014/main" id="{9DC44859-FD44-AAEC-4A6A-197C8024A630}"/>
              </a:ext>
            </a:extLst>
          </p:cNvPr>
          <p:cNvPicPr>
            <a:picLocks noChangeAspect="1"/>
          </p:cNvPicPr>
          <p:nvPr/>
        </p:nvPicPr>
        <p:blipFill rotWithShape="1">
          <a:blip r:embed="rId14">
            <a:extLst>
              <a:ext uri="{28A0092B-C50C-407E-A947-70E740481C1C}">
                <a14:useLocalDpi xmlns:a14="http://schemas.microsoft.com/office/drawing/2010/main" val="0"/>
              </a:ext>
            </a:extLst>
          </a:blip>
          <a:srcRect l="39767" t="1" r="8382" b="43571"/>
          <a:stretch/>
        </p:blipFill>
        <p:spPr>
          <a:xfrm rot="5400000">
            <a:off x="14563844" y="6739816"/>
            <a:ext cx="5499713" cy="4488833"/>
          </a:xfrm>
          <a:prstGeom prst="rect">
            <a:avLst/>
          </a:prstGeom>
        </p:spPr>
      </p:pic>
      <p:sp>
        <p:nvSpPr>
          <p:cNvPr id="111" name="TextBox 110">
            <a:extLst>
              <a:ext uri="{FF2B5EF4-FFF2-40B4-BE49-F238E27FC236}">
                <a16:creationId xmlns:a16="http://schemas.microsoft.com/office/drawing/2014/main" id="{7C96FE29-9812-F8B3-8839-112B3E995D0B}"/>
              </a:ext>
            </a:extLst>
          </p:cNvPr>
          <p:cNvSpPr txBox="1"/>
          <p:nvPr/>
        </p:nvSpPr>
        <p:spPr>
          <a:xfrm>
            <a:off x="25732268" y="6107665"/>
            <a:ext cx="3497079" cy="1200329"/>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200 bilayer PAH/PTEBs, single-lined He-Ne Laser, 100% Power.</a:t>
            </a:r>
          </a:p>
        </p:txBody>
      </p:sp>
      <p:pic>
        <p:nvPicPr>
          <p:cNvPr id="113" name="Picture 112" descr="A graph of a graph&#10;&#10;Description automatically generated">
            <a:extLst>
              <a:ext uri="{FF2B5EF4-FFF2-40B4-BE49-F238E27FC236}">
                <a16:creationId xmlns:a16="http://schemas.microsoft.com/office/drawing/2014/main" id="{A98CCCD0-13BC-1EF7-3216-B056E62E6315}"/>
              </a:ext>
            </a:extLst>
          </p:cNvPr>
          <p:cNvPicPr>
            <a:picLocks noChangeAspect="1"/>
          </p:cNvPicPr>
          <p:nvPr/>
        </p:nvPicPr>
        <p:blipFill rotWithShape="1">
          <a:blip r:embed="rId15">
            <a:extLst>
              <a:ext uri="{28A0092B-C50C-407E-A947-70E740481C1C}">
                <a14:useLocalDpi xmlns:a14="http://schemas.microsoft.com/office/drawing/2010/main" val="0"/>
              </a:ext>
            </a:extLst>
          </a:blip>
          <a:srcRect l="7309" r="7066"/>
          <a:stretch/>
        </p:blipFill>
        <p:spPr>
          <a:xfrm>
            <a:off x="14802669" y="12179569"/>
            <a:ext cx="10093657" cy="5260559"/>
          </a:xfrm>
          <a:prstGeom prst="rect">
            <a:avLst/>
          </a:prstGeom>
        </p:spPr>
      </p:pic>
      <p:sp>
        <p:nvSpPr>
          <p:cNvPr id="115" name="TextBox 114">
            <a:extLst>
              <a:ext uri="{FF2B5EF4-FFF2-40B4-BE49-F238E27FC236}">
                <a16:creationId xmlns:a16="http://schemas.microsoft.com/office/drawing/2014/main" id="{CCE15C08-7BA0-E0BB-7222-DF9E8FF26BF3}"/>
              </a:ext>
            </a:extLst>
          </p:cNvPr>
          <p:cNvSpPr txBox="1"/>
          <p:nvPr/>
        </p:nvSpPr>
        <p:spPr>
          <a:xfrm>
            <a:off x="24029997" y="17731289"/>
            <a:ext cx="2785315" cy="1938992"/>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Depth and width of patterned line for different samples with varying power.</a:t>
            </a:r>
          </a:p>
        </p:txBody>
      </p:sp>
      <p:sp>
        <p:nvSpPr>
          <p:cNvPr id="118" name="TextBox 117">
            <a:extLst>
              <a:ext uri="{FF2B5EF4-FFF2-40B4-BE49-F238E27FC236}">
                <a16:creationId xmlns:a16="http://schemas.microsoft.com/office/drawing/2014/main" id="{4B0BD2D1-5370-36F1-BFA1-6A739CAFB810}"/>
              </a:ext>
            </a:extLst>
          </p:cNvPr>
          <p:cNvSpPr txBox="1"/>
          <p:nvPr/>
        </p:nvSpPr>
        <p:spPr>
          <a:xfrm>
            <a:off x="413570" y="29175445"/>
            <a:ext cx="21106914" cy="3908762"/>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Low cost He-Ne laser successfully created submillimeter structures (sub-hundred micron by tens of nanometers).</a:t>
            </a:r>
          </a:p>
          <a:p>
            <a:pPr marL="342900" indent="-3429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He-Ne laser pattern is well described by a Gaussian which mimics laser beam profile.</a:t>
            </a:r>
          </a:p>
          <a:p>
            <a:pPr marL="342900" indent="-3429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The He-Ne laser pattern lacks precise repeatability of control over width. </a:t>
            </a:r>
          </a:p>
          <a:p>
            <a:pPr marL="342900" indent="-3429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The depth vs laser power plot gives an expected linear trend, but the width vs laser power plot gives a trend that is inconsistent with the expected results.</a:t>
            </a:r>
          </a:p>
          <a:p>
            <a:pPr marL="342900" indent="-3429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Inconsistency of the He-Ne laser control is due to many factors that affect sub-millimeter variability: </a:t>
            </a:r>
          </a:p>
          <a:p>
            <a:pPr marL="800100" lvl="1" indent="-342900">
              <a:buFont typeface="Courier New" panose="02070309020205020404" pitchFamily="49" charset="0"/>
              <a:buChar char="o"/>
            </a:pPr>
            <a:r>
              <a:rPr lang="en-US" sz="2800" dirty="0">
                <a:latin typeface="Open Sans" panose="020B0606030504020204" pitchFamily="34" charset="0"/>
                <a:ea typeface="Open Sans" panose="020B0606030504020204" pitchFamily="34" charset="0"/>
                <a:cs typeface="Open Sans" panose="020B0606030504020204" pitchFamily="34" charset="0"/>
              </a:rPr>
              <a:t>Positioning of beaker in beaker holder, turntable position controlled by stepper motor, background laser reflections</a:t>
            </a:r>
          </a:p>
          <a:p>
            <a:pPr marL="800100" lvl="1" indent="-342900">
              <a:buFont typeface="Courier New" panose="02070309020205020404" pitchFamily="49" charset="0"/>
              <a:buChar char="o"/>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3" name="Picture 132">
            <a:extLst>
              <a:ext uri="{FF2B5EF4-FFF2-40B4-BE49-F238E27FC236}">
                <a16:creationId xmlns:a16="http://schemas.microsoft.com/office/drawing/2014/main" id="{E6B26210-4F11-31D5-FE0D-536E024B3764}"/>
              </a:ext>
            </a:extLst>
          </p:cNvPr>
          <p:cNvPicPr>
            <a:picLocks noChangeAspect="1"/>
          </p:cNvPicPr>
          <p:nvPr/>
        </p:nvPicPr>
        <p:blipFill>
          <a:blip r:embed="rId16"/>
          <a:stretch>
            <a:fillRect/>
          </a:stretch>
        </p:blipFill>
        <p:spPr>
          <a:xfrm>
            <a:off x="35006887" y="599988"/>
            <a:ext cx="8407113" cy="1676545"/>
          </a:xfrm>
          <a:prstGeom prst="rect">
            <a:avLst/>
          </a:prstGeom>
        </p:spPr>
      </p:pic>
      <p:sp>
        <p:nvSpPr>
          <p:cNvPr id="134" name="TextBox 133">
            <a:extLst>
              <a:ext uri="{FF2B5EF4-FFF2-40B4-BE49-F238E27FC236}">
                <a16:creationId xmlns:a16="http://schemas.microsoft.com/office/drawing/2014/main" id="{3CBEE97C-D9E7-1CAD-557C-73EF94BD878F}"/>
              </a:ext>
            </a:extLst>
          </p:cNvPr>
          <p:cNvSpPr txBox="1"/>
          <p:nvPr/>
        </p:nvSpPr>
        <p:spPr>
          <a:xfrm>
            <a:off x="7295566" y="23655589"/>
            <a:ext cx="7342922" cy="4154984"/>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Laser options for patterning</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He-Ne (633nm, 20mW, Gaussian beam) </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Semiconductor laser (405nm, 0.5W, non-Gaussian beam)</a:t>
            </a:r>
          </a:p>
          <a:p>
            <a:pPr marL="800100" lvl="1" indent="-34290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a:t>
            </a:r>
            <a:r>
              <a:rPr lang="en-US" sz="2400" dirty="0" err="1">
                <a:latin typeface="Open Sans" panose="020B0606030504020204" pitchFamily="34" charset="0"/>
                <a:ea typeface="Open Sans" panose="020B0606030504020204" pitchFamily="34" charset="0"/>
                <a:cs typeface="Open Sans" panose="020B0606030504020204" pitchFamily="34" charset="0"/>
              </a:rPr>
              <a:t>LmLBL</a:t>
            </a:r>
            <a:r>
              <a:rPr lang="en-US" sz="2400" dirty="0">
                <a:latin typeface="Open Sans" panose="020B0606030504020204" pitchFamily="34" charset="0"/>
                <a:ea typeface="Open Sans" panose="020B0606030504020204" pitchFamily="34" charset="0"/>
                <a:cs typeface="Open Sans" panose="020B0606030504020204" pitchFamily="34" charset="0"/>
              </a:rPr>
              <a:t> robot also allows control of</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 of bilayers</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Irradiation time</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Average power of the lasers</a:t>
            </a:r>
          </a:p>
          <a:p>
            <a:pPr marL="800100" lvl="1"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Dipping time</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6" name="Picture 135" descr="A graph showing different components&#10;&#10;Description automatically generated">
            <a:extLst>
              <a:ext uri="{FF2B5EF4-FFF2-40B4-BE49-F238E27FC236}">
                <a16:creationId xmlns:a16="http://schemas.microsoft.com/office/drawing/2014/main" id="{720F28BB-4A43-FC15-FAD5-539B47AD0199}"/>
              </a:ext>
            </a:extLst>
          </p:cNvPr>
          <p:cNvPicPr>
            <a:picLocks noChangeAspect="1"/>
          </p:cNvPicPr>
          <p:nvPr/>
        </p:nvPicPr>
        <p:blipFill rotWithShape="1">
          <a:blip r:embed="rId17">
            <a:extLst>
              <a:ext uri="{28A0092B-C50C-407E-A947-70E740481C1C}">
                <a14:useLocalDpi xmlns:a14="http://schemas.microsoft.com/office/drawing/2010/main" val="0"/>
              </a:ext>
            </a:extLst>
          </a:blip>
          <a:srcRect r="5865"/>
          <a:stretch/>
        </p:blipFill>
        <p:spPr>
          <a:xfrm>
            <a:off x="38115575" y="21792553"/>
            <a:ext cx="5018880" cy="4056241"/>
          </a:xfrm>
          <a:prstGeom prst="rect">
            <a:avLst/>
          </a:prstGeom>
        </p:spPr>
      </p:pic>
      <p:pic>
        <p:nvPicPr>
          <p:cNvPr id="145" name="Picture 144">
            <a:extLst>
              <a:ext uri="{FF2B5EF4-FFF2-40B4-BE49-F238E27FC236}">
                <a16:creationId xmlns:a16="http://schemas.microsoft.com/office/drawing/2014/main" id="{EB1FB216-9784-656B-A67B-69CD0D98010A}"/>
              </a:ext>
            </a:extLst>
          </p:cNvPr>
          <p:cNvPicPr>
            <a:picLocks noChangeAspect="1"/>
          </p:cNvPicPr>
          <p:nvPr/>
        </p:nvPicPr>
        <p:blipFill rotWithShape="1">
          <a:blip r:embed="rId18"/>
          <a:srcRect r="6418" b="6953"/>
          <a:stretch/>
        </p:blipFill>
        <p:spPr>
          <a:xfrm>
            <a:off x="35813522" y="17186948"/>
            <a:ext cx="7472650" cy="4469771"/>
          </a:xfrm>
          <a:prstGeom prst="rect">
            <a:avLst/>
          </a:prstGeom>
        </p:spPr>
      </p:pic>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A74BDB2A-EE5E-D4DB-4600-6B650A8DBC54}"/>
                  </a:ext>
                </a:extLst>
              </p:cNvPr>
              <p:cNvSpPr txBox="1"/>
              <p:nvPr/>
            </p:nvSpPr>
            <p:spPr>
              <a:xfrm>
                <a:off x="16325086" y="14443109"/>
                <a:ext cx="1937514" cy="839653"/>
              </a:xfrm>
              <a:prstGeom prst="rect">
                <a:avLst/>
              </a:prstGeom>
              <a:noFill/>
              <a:ln>
                <a:solidFill>
                  <a:schemeClr val="tx1"/>
                </a:solidFill>
              </a:ln>
            </p:spPr>
            <p:txBody>
              <a:bodyPr wrap="square" rtlCol="0">
                <a:spAutoFit/>
              </a:bodyPr>
              <a:lstStyle/>
              <a:p>
                <a:r>
                  <a:rPr lang="en-US" sz="1600" dirty="0"/>
                  <a:t>Max depth (</a:t>
                </a:r>
                <a:r>
                  <a:rPr lang="el-GR" sz="1600" dirty="0"/>
                  <a:t>μ</a:t>
                </a:r>
                <a:r>
                  <a:rPr lang="en-US" sz="1600" dirty="0"/>
                  <a:t>m) = a</a:t>
                </a:r>
              </a:p>
              <a:p>
                <a:r>
                  <a:rPr lang="en-US" sz="1600" dirty="0"/>
                  <a:t>Width (</a:t>
                </a:r>
                <a:r>
                  <a:rPr lang="el-GR" sz="1600" dirty="0"/>
                  <a:t>μ</a:t>
                </a:r>
                <a:r>
                  <a:rPr lang="en-US" sz="1600" dirty="0"/>
                  <a:t>m) = </a:t>
                </a:r>
                <a14:m>
                  <m:oMath xmlns:m="http://schemas.openxmlformats.org/officeDocument/2006/math">
                    <m:rad>
                      <m:radPr>
                        <m:degHide m:val="on"/>
                        <m:ctrlPr>
                          <a:rPr lang="en-US" sz="1600" b="0" i="1" smtClean="0">
                            <a:latin typeface="Cambria Math" panose="02040503050406030204" pitchFamily="18" charset="0"/>
                          </a:rPr>
                        </m:ctrlPr>
                      </m:radPr>
                      <m:deg/>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𝑏</m:t>
                            </m:r>
                          </m:den>
                        </m:f>
                      </m:e>
                    </m:rad>
                  </m:oMath>
                </a14:m>
                <a:endParaRPr lang="en-US" sz="1600" dirty="0"/>
              </a:p>
            </p:txBody>
          </p:sp>
        </mc:Choice>
        <mc:Fallback xmlns="">
          <p:sp>
            <p:nvSpPr>
              <p:cNvPr id="146" name="TextBox 145">
                <a:extLst>
                  <a:ext uri="{FF2B5EF4-FFF2-40B4-BE49-F238E27FC236}">
                    <a16:creationId xmlns:a16="http://schemas.microsoft.com/office/drawing/2014/main" id="{A74BDB2A-EE5E-D4DB-4600-6B650A8DBC54}"/>
                  </a:ext>
                </a:extLst>
              </p:cNvPr>
              <p:cNvSpPr txBox="1">
                <a:spLocks noRot="1" noChangeAspect="1" noMove="1" noResize="1" noEditPoints="1" noAdjustHandles="1" noChangeArrowheads="1" noChangeShapeType="1" noTextEdit="1"/>
              </p:cNvSpPr>
              <p:nvPr/>
            </p:nvSpPr>
            <p:spPr>
              <a:xfrm>
                <a:off x="16325086" y="14443109"/>
                <a:ext cx="1937514" cy="839653"/>
              </a:xfrm>
              <a:prstGeom prst="rect">
                <a:avLst/>
              </a:prstGeom>
              <a:blipFill>
                <a:blip r:embed="rId19"/>
                <a:stretch>
                  <a:fillRect l="-1250" t="-1429"/>
                </a:stretch>
              </a:blipFill>
              <a:ln>
                <a:solidFill>
                  <a:schemeClr val="tx1"/>
                </a:solidFill>
              </a:ln>
            </p:spPr>
            <p:txBody>
              <a:bodyPr/>
              <a:lstStyle/>
              <a:p>
                <a:r>
                  <a:rPr lang="en-US">
                    <a:noFill/>
                  </a:rPr>
                  <a:t> </a:t>
                </a:r>
              </a:p>
            </p:txBody>
          </p:sp>
        </mc:Fallback>
      </mc:AlternateContent>
      <p:pic>
        <p:nvPicPr>
          <p:cNvPr id="148" name="Picture 147" descr="A close up of a screen&#10;&#10;Description automatically generated">
            <a:extLst>
              <a:ext uri="{FF2B5EF4-FFF2-40B4-BE49-F238E27FC236}">
                <a16:creationId xmlns:a16="http://schemas.microsoft.com/office/drawing/2014/main" id="{F8B22D88-93A6-5F98-2862-80844E792B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461745" y="17264797"/>
            <a:ext cx="5828425" cy="3394202"/>
          </a:xfrm>
          <a:prstGeom prst="rect">
            <a:avLst/>
          </a:prstGeom>
        </p:spPr>
      </p:pic>
      <p:pic>
        <p:nvPicPr>
          <p:cNvPr id="49" name="Picture 48">
            <a:extLst>
              <a:ext uri="{FF2B5EF4-FFF2-40B4-BE49-F238E27FC236}">
                <a16:creationId xmlns:a16="http://schemas.microsoft.com/office/drawing/2014/main" id="{227A9ECD-1E47-4DBC-A4AE-D34BA11E818C}"/>
              </a:ext>
            </a:extLst>
          </p:cNvPr>
          <p:cNvPicPr>
            <a:picLocks noChangeAspect="1"/>
          </p:cNvPicPr>
          <p:nvPr/>
        </p:nvPicPr>
        <p:blipFill rotWithShape="1">
          <a:blip r:embed="rId21"/>
          <a:srcRect t="9087"/>
          <a:stretch/>
        </p:blipFill>
        <p:spPr>
          <a:xfrm>
            <a:off x="20098484" y="6085634"/>
            <a:ext cx="5446831" cy="5638293"/>
          </a:xfrm>
          <a:prstGeom prst="rect">
            <a:avLst/>
          </a:prstGeom>
        </p:spPr>
      </p:pic>
      <p:sp>
        <p:nvSpPr>
          <p:cNvPr id="3" name="Rectangle 2">
            <a:extLst>
              <a:ext uri="{FF2B5EF4-FFF2-40B4-BE49-F238E27FC236}">
                <a16:creationId xmlns:a16="http://schemas.microsoft.com/office/drawing/2014/main" id="{1780A6C8-B88C-46D9-BBCA-E822272683BB}"/>
              </a:ext>
            </a:extLst>
          </p:cNvPr>
          <p:cNvSpPr/>
          <p:nvPr/>
        </p:nvSpPr>
        <p:spPr>
          <a:xfrm>
            <a:off x="25107306" y="12180801"/>
            <a:ext cx="3771970" cy="1200329"/>
          </a:xfrm>
          <a:prstGeom prst="rect">
            <a:avLst/>
          </a:prstGeom>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Fitted sample depth as a function of position with Gaussian.</a:t>
            </a:r>
          </a:p>
        </p:txBody>
      </p:sp>
      <p:sp>
        <p:nvSpPr>
          <p:cNvPr id="57" name="TextBox 56">
            <a:extLst>
              <a:ext uri="{FF2B5EF4-FFF2-40B4-BE49-F238E27FC236}">
                <a16:creationId xmlns:a16="http://schemas.microsoft.com/office/drawing/2014/main" id="{FB99B009-1889-4346-9E1D-4F94E8C1C169}"/>
              </a:ext>
            </a:extLst>
          </p:cNvPr>
          <p:cNvSpPr txBox="1"/>
          <p:nvPr/>
        </p:nvSpPr>
        <p:spPr>
          <a:xfrm>
            <a:off x="30125599" y="25850875"/>
            <a:ext cx="13160573" cy="1200329"/>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Very low gold coverage on samples due to low pH of PAH.</a:t>
            </a:r>
          </a:p>
          <a:p>
            <a:r>
              <a:rPr lang="en-US" sz="2400" dirty="0">
                <a:latin typeface="Open Sans" panose="020B0606030504020204" pitchFamily="34" charset="0"/>
                <a:ea typeface="Open Sans" panose="020B0606030504020204" pitchFamily="34" charset="0"/>
                <a:cs typeface="Open Sans" panose="020B0606030504020204" pitchFamily="34" charset="0"/>
              </a:rPr>
              <a:t>Switching dynamics measured through RGB video analysis.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7FB93F6F-172B-4FC6-8989-D018CFD6A0F7}"/>
              </a:ext>
            </a:extLst>
          </p:cNvPr>
          <p:cNvGrpSpPr/>
          <p:nvPr/>
        </p:nvGrpSpPr>
        <p:grpSpPr>
          <a:xfrm>
            <a:off x="29553537" y="21799773"/>
            <a:ext cx="8084350" cy="3972091"/>
            <a:chOff x="34398683" y="18193846"/>
            <a:chExt cx="8084350" cy="3972091"/>
          </a:xfrm>
        </p:grpSpPr>
        <p:pic>
          <p:nvPicPr>
            <p:cNvPr id="121" name="Picture 120" descr="A graph with a line&#10;&#10;Description automatically generated">
              <a:extLst>
                <a:ext uri="{FF2B5EF4-FFF2-40B4-BE49-F238E27FC236}">
                  <a16:creationId xmlns:a16="http://schemas.microsoft.com/office/drawing/2014/main" id="{AF10C786-F1BB-431F-CE79-3C14134CEB55}"/>
                </a:ext>
              </a:extLst>
            </p:cNvPr>
            <p:cNvPicPr>
              <a:picLocks noChangeAspect="1"/>
            </p:cNvPicPr>
            <p:nvPr/>
          </p:nvPicPr>
          <p:blipFill rotWithShape="1">
            <a:blip r:embed="rId22">
              <a:extLst>
                <a:ext uri="{28A0092B-C50C-407E-A947-70E740481C1C}">
                  <a14:useLocalDpi xmlns:a14="http://schemas.microsoft.com/office/drawing/2010/main" val="0"/>
                </a:ext>
              </a:extLst>
            </a:blip>
            <a:srcRect l="4831" t="6525" r="7654"/>
            <a:stretch/>
          </p:blipFill>
          <p:spPr>
            <a:xfrm>
              <a:off x="34398683" y="18193846"/>
              <a:ext cx="8084350" cy="3972091"/>
            </a:xfrm>
            <a:prstGeom prst="rect">
              <a:avLst/>
            </a:prstGeom>
          </p:spPr>
        </p:pic>
        <p:sp>
          <p:nvSpPr>
            <p:cNvPr id="59" name="TextBox 58">
              <a:extLst>
                <a:ext uri="{FF2B5EF4-FFF2-40B4-BE49-F238E27FC236}">
                  <a16:creationId xmlns:a16="http://schemas.microsoft.com/office/drawing/2014/main" id="{9DC7CB1E-E3B8-43EB-AF83-564F42818795}"/>
                </a:ext>
              </a:extLst>
            </p:cNvPr>
            <p:cNvSpPr txBox="1"/>
            <p:nvPr/>
          </p:nvSpPr>
          <p:spPr>
            <a:xfrm>
              <a:off x="35753600" y="19943660"/>
              <a:ext cx="2219245" cy="1077218"/>
            </a:xfrm>
            <a:prstGeom prst="rect">
              <a:avLst/>
            </a:prstGeom>
            <a:noFill/>
            <a:ln>
              <a:solidFill>
                <a:schemeClr val="tx1"/>
              </a:solidFill>
            </a:ln>
          </p:spPr>
          <p:txBody>
            <a:bodyPr wrap="square" rtlCol="0">
              <a:spAutoFit/>
            </a:bodyPr>
            <a:lstStyle/>
            <a:p>
              <a:r>
                <a:rPr lang="en-US" sz="1600" dirty="0"/>
                <a:t>Fast amplitude = a</a:t>
              </a:r>
            </a:p>
            <a:p>
              <a:r>
                <a:rPr lang="en-US" sz="1600" dirty="0"/>
                <a:t>Fast lifetime = t</a:t>
              </a:r>
            </a:p>
            <a:p>
              <a:r>
                <a:rPr lang="en-US" sz="1600" dirty="0"/>
                <a:t>Slow amplitude = c</a:t>
              </a:r>
            </a:p>
            <a:p>
              <a:r>
                <a:rPr lang="en-US" sz="1600" dirty="0"/>
                <a:t>Slow lifetime = v</a:t>
              </a:r>
            </a:p>
          </p:txBody>
        </p:sp>
      </p:grpSp>
      <p:sp>
        <p:nvSpPr>
          <p:cNvPr id="5" name="TextBox 4">
            <a:extLst>
              <a:ext uri="{FF2B5EF4-FFF2-40B4-BE49-F238E27FC236}">
                <a16:creationId xmlns:a16="http://schemas.microsoft.com/office/drawing/2014/main" id="{A092C6BD-7817-8D17-07A9-55D2CFE78D58}"/>
              </a:ext>
            </a:extLst>
          </p:cNvPr>
          <p:cNvSpPr txBox="1"/>
          <p:nvPr/>
        </p:nvSpPr>
        <p:spPr>
          <a:xfrm>
            <a:off x="39679188" y="12411634"/>
            <a:ext cx="3249823" cy="1569660"/>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Resulting structure representing waveguide-like geometry.</a:t>
            </a:r>
          </a:p>
        </p:txBody>
      </p:sp>
      <p:sp>
        <p:nvSpPr>
          <p:cNvPr id="8" name="TextBox 7">
            <a:extLst>
              <a:ext uri="{FF2B5EF4-FFF2-40B4-BE49-F238E27FC236}">
                <a16:creationId xmlns:a16="http://schemas.microsoft.com/office/drawing/2014/main" id="{C675FF9D-0136-0A4D-E77F-396C572ACDF4}"/>
              </a:ext>
            </a:extLst>
          </p:cNvPr>
          <p:cNvSpPr txBox="1"/>
          <p:nvPr/>
        </p:nvSpPr>
        <p:spPr>
          <a:xfrm>
            <a:off x="29860978" y="20661080"/>
            <a:ext cx="4734218"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Gold NP and PTEBS dipping time are equivalent.</a:t>
            </a:r>
          </a:p>
        </p:txBody>
      </p:sp>
      <p:sp>
        <p:nvSpPr>
          <p:cNvPr id="10" name="TextBox 9">
            <a:extLst>
              <a:ext uri="{FF2B5EF4-FFF2-40B4-BE49-F238E27FC236}">
                <a16:creationId xmlns:a16="http://schemas.microsoft.com/office/drawing/2014/main" id="{176BA55C-C889-FF81-CC22-270945D69811}"/>
              </a:ext>
            </a:extLst>
          </p:cNvPr>
          <p:cNvSpPr txBox="1"/>
          <p:nvPr/>
        </p:nvSpPr>
        <p:spPr>
          <a:xfrm>
            <a:off x="24029997" y="22692711"/>
            <a:ext cx="2785315" cy="3416320"/>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This relationship between laser power and width suggest the inconsistency of using the He-Ne laser for sub-millimeter fabrication.</a:t>
            </a:r>
          </a:p>
        </p:txBody>
      </p:sp>
      <p:sp>
        <p:nvSpPr>
          <p:cNvPr id="18" name="Rectangle 17">
            <a:extLst>
              <a:ext uri="{FF2B5EF4-FFF2-40B4-BE49-F238E27FC236}">
                <a16:creationId xmlns:a16="http://schemas.microsoft.com/office/drawing/2014/main" id="{10BF0CB0-6D77-421B-B490-21A4C53345D3}"/>
              </a:ext>
            </a:extLst>
          </p:cNvPr>
          <p:cNvSpPr/>
          <p:nvPr/>
        </p:nvSpPr>
        <p:spPr>
          <a:xfrm>
            <a:off x="22009136" y="29219718"/>
            <a:ext cx="21782793"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Successfully established the first steps in controlling the structure and geometry of a waveguide through </a:t>
            </a:r>
            <a:r>
              <a:rPr lang="en-US" sz="2800" dirty="0" err="1">
                <a:latin typeface="Open Sans" panose="020B0606030504020204" pitchFamily="34" charset="0"/>
                <a:ea typeface="Open Sans" panose="020B0606030504020204" pitchFamily="34" charset="0"/>
                <a:cs typeface="Open Sans" panose="020B0606030504020204" pitchFamily="34" charset="0"/>
              </a:rPr>
              <a:t>LmLBL</a:t>
            </a:r>
            <a:r>
              <a:rPr lang="en-US" sz="2800" dirty="0">
                <a:latin typeface="Open Sans" panose="020B0606030504020204" pitchFamily="34" charset="0"/>
                <a:ea typeface="Open Sans" panose="020B0606030504020204" pitchFamily="34" charset="0"/>
                <a:cs typeface="Open Sans" panose="020B0606030504020204" pitchFamily="34" charset="0"/>
              </a:rPr>
              <a:t> assembly</a:t>
            </a:r>
          </a:p>
          <a:p>
            <a:pPr marL="342900" indent="-3429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PAH/Gold NP samples fabricated (not shown) but significant gold coverage occurs only with high pH/cloudy PAH (cloudy PAH is a challenge for electrochromic devices.)</a:t>
            </a:r>
          </a:p>
          <a:p>
            <a:pPr marL="342900" indent="-3429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100% Power (0.5W) semiconductor laser could not pattern PAH/Gold NP sample.</a:t>
            </a:r>
          </a:p>
          <a:p>
            <a:pPr marL="342900" indent="-3429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There seems to be trends between dipping times and switching characteristics, but this is likely caused by PTEBS alone.</a:t>
            </a:r>
          </a:p>
          <a:p>
            <a:pPr marL="342900" indent="-3429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Cannot conclude that the gold nanoparticles affected the switching characteristics of the electrochromic devices.</a:t>
            </a:r>
          </a:p>
        </p:txBody>
      </p:sp>
      <p:sp>
        <p:nvSpPr>
          <p:cNvPr id="2" name="TextBox 1">
            <a:extLst>
              <a:ext uri="{FF2B5EF4-FFF2-40B4-BE49-F238E27FC236}">
                <a16:creationId xmlns:a16="http://schemas.microsoft.com/office/drawing/2014/main" id="{C526E254-6D62-E9A8-0338-63AEDA99F881}"/>
              </a:ext>
            </a:extLst>
          </p:cNvPr>
          <p:cNvSpPr txBox="1"/>
          <p:nvPr/>
        </p:nvSpPr>
        <p:spPr>
          <a:xfrm>
            <a:off x="25732268" y="9035106"/>
            <a:ext cx="3497079" cy="1200329"/>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All surfaces measured with KLA Alpha-Step D-500 profilometer.</a:t>
            </a:r>
          </a:p>
        </p:txBody>
      </p:sp>
      <p:sp>
        <p:nvSpPr>
          <p:cNvPr id="20" name="TextBox 19">
            <a:extLst>
              <a:ext uri="{FF2B5EF4-FFF2-40B4-BE49-F238E27FC236}">
                <a16:creationId xmlns:a16="http://schemas.microsoft.com/office/drawing/2014/main" id="{A13515EB-D902-0323-FE2D-B0F4473D15F7}"/>
              </a:ext>
            </a:extLst>
          </p:cNvPr>
          <p:cNvSpPr txBox="1"/>
          <p:nvPr/>
        </p:nvSpPr>
        <p:spPr>
          <a:xfrm>
            <a:off x="25107306" y="14590307"/>
            <a:ext cx="3771969" cy="1200329"/>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50 bilayer PAH/PTEBs, single line He-Ne laser, 100% power.</a:t>
            </a:r>
          </a:p>
        </p:txBody>
      </p:sp>
      <p:pic>
        <p:nvPicPr>
          <p:cNvPr id="22" name="Picture 21" descr="A graph with blue dots&#10;&#10;Description automatically generated">
            <a:extLst>
              <a:ext uri="{FF2B5EF4-FFF2-40B4-BE49-F238E27FC236}">
                <a16:creationId xmlns:a16="http://schemas.microsoft.com/office/drawing/2014/main" id="{5A2A54D0-C976-7F3E-721F-07EEA8BD4F5F}"/>
              </a:ext>
            </a:extLst>
          </p:cNvPr>
          <p:cNvPicPr>
            <a:picLocks noChangeAspect="1"/>
          </p:cNvPicPr>
          <p:nvPr/>
        </p:nvPicPr>
        <p:blipFill rotWithShape="1">
          <a:blip r:embed="rId23">
            <a:extLst>
              <a:ext uri="{28A0092B-C50C-407E-A947-70E740481C1C}">
                <a14:useLocalDpi xmlns:a14="http://schemas.microsoft.com/office/drawing/2010/main" val="0"/>
              </a:ext>
            </a:extLst>
          </a:blip>
          <a:srcRect l="4893" r="2471"/>
          <a:stretch/>
        </p:blipFill>
        <p:spPr>
          <a:xfrm>
            <a:off x="14861056" y="17676143"/>
            <a:ext cx="8912208" cy="4724401"/>
          </a:xfrm>
          <a:prstGeom prst="rect">
            <a:avLst/>
          </a:prstGeom>
        </p:spPr>
      </p:pic>
      <p:pic>
        <p:nvPicPr>
          <p:cNvPr id="19" name="Poster Recording">
            <a:hlinkClick r:id="" action="ppaction://media"/>
            <a:extLst>
              <a:ext uri="{FF2B5EF4-FFF2-40B4-BE49-F238E27FC236}">
                <a16:creationId xmlns:a16="http://schemas.microsoft.com/office/drawing/2014/main" id="{0F6F17C3-1735-DA75-F41F-B94CB6046141}"/>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9549502" y="356057"/>
            <a:ext cx="2888850" cy="2888850"/>
          </a:xfrm>
          <a:prstGeom prst="rect">
            <a:avLst/>
          </a:prstGeom>
        </p:spPr>
      </p:pic>
    </p:spTree>
    <p:extLst>
      <p:ext uri="{BB962C8B-B14F-4D97-AF65-F5344CB8AC3E}">
        <p14:creationId xmlns:p14="http://schemas.microsoft.com/office/powerpoint/2010/main" val="369509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9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098c1edd-6242-4858-a9d3-bcc2a1598b5f"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B300A529CD0B47AF0B89CC45078E24" ma:contentTypeVersion="20" ma:contentTypeDescription="Create a new document." ma:contentTypeScope="" ma:versionID="bf6c3fcbb74e46e12548c0f9640b878d">
  <xsd:schema xmlns:xsd="http://www.w3.org/2001/XMLSchema" xmlns:xs="http://www.w3.org/2001/XMLSchema" xmlns:p="http://schemas.microsoft.com/office/2006/metadata/properties" xmlns:ns1="http://schemas.microsoft.com/sharepoint/v3" xmlns:ns3="098c1edd-6242-4858-a9d3-bcc2a1598b5f" xmlns:ns4="c896d8f7-3724-405d-8236-a0acaee9bac5" targetNamespace="http://schemas.microsoft.com/office/2006/metadata/properties" ma:root="true" ma:fieldsID="65e87756d813af15e8d21d6620b1f060" ns1:_="" ns3:_="" ns4:_="">
    <xsd:import namespace="http://schemas.microsoft.com/sharepoint/v3"/>
    <xsd:import namespace="098c1edd-6242-4858-a9d3-bcc2a1598b5f"/>
    <xsd:import namespace="c896d8f7-3724-405d-8236-a0acaee9bac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LengthInSeconds" minOccurs="0"/>
                <xsd:element ref="ns3:MediaServiceObjectDetectorVersions" minOccurs="0"/>
                <xsd:element ref="ns3:_activity"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8c1edd-6242-4858-a9d3-bcc2a1598b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_activity" ma:index="25" nillable="true" ma:displayName="_activity" ma:hidden="true" ma:internalName="_activity">
      <xsd:simpleType>
        <xsd:restriction base="dms:Note"/>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96d8f7-3724-405d-8236-a0acaee9bac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00B22A-1C9F-4745-B85A-C7C88C79DF1D}">
  <ds:schemaRefs>
    <ds:schemaRef ds:uri="http://schemas.microsoft.com/sharepoint/v3/contenttype/forms"/>
  </ds:schemaRefs>
</ds:datastoreItem>
</file>

<file path=customXml/itemProps2.xml><?xml version="1.0" encoding="utf-8"?>
<ds:datastoreItem xmlns:ds="http://schemas.openxmlformats.org/officeDocument/2006/customXml" ds:itemID="{2786F973-5EA0-4B71-82B3-67110D0781A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098c1edd-6242-4858-a9d3-bcc2a1598b5f"/>
    <ds:schemaRef ds:uri="http://schemas.microsoft.com/sharepoint/v3"/>
    <ds:schemaRef ds:uri="http://purl.org/dc/terms/"/>
    <ds:schemaRef ds:uri="http://schemas.openxmlformats.org/package/2006/metadata/core-properties"/>
    <ds:schemaRef ds:uri="c896d8f7-3724-405d-8236-a0acaee9bac5"/>
    <ds:schemaRef ds:uri="http://www.w3.org/XML/1998/namespace"/>
    <ds:schemaRef ds:uri="http://purl.org/dc/dcmitype/"/>
  </ds:schemaRefs>
</ds:datastoreItem>
</file>

<file path=customXml/itemProps3.xml><?xml version="1.0" encoding="utf-8"?>
<ds:datastoreItem xmlns:ds="http://schemas.openxmlformats.org/officeDocument/2006/customXml" ds:itemID="{F864B568-3A54-45B5-B922-D0DAD74045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8c1edd-6242-4858-a9d3-bcc2a1598b5f"/>
    <ds:schemaRef ds:uri="c896d8f7-3724-405d-8236-a0acaee9ba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13889</TotalTime>
  <Words>705</Words>
  <Application>Microsoft Office PowerPoint</Application>
  <PresentationFormat>Custom</PresentationFormat>
  <Paragraphs>68</Paragraphs>
  <Slides>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Cambria Math</vt:lpstr>
      <vt:lpstr>Courier New</vt:lpstr>
      <vt:lpstr>Open Sans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Kaelyn Leake</dc:creator>
  <cp:lastModifiedBy>Wilhite, Jackson (Student)</cp:lastModifiedBy>
  <cp:revision>72</cp:revision>
  <dcterms:created xsi:type="dcterms:W3CDTF">2021-07-29T20:45:27Z</dcterms:created>
  <dcterms:modified xsi:type="dcterms:W3CDTF">2024-08-05T21:53:48Z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0x01010032B300A529CD0B47AF0B89CC45078E24</vt:lpwstr>
  </property>
</Properties>
</file>